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4" r:id="rId5"/>
    <p:sldId id="260" r:id="rId6"/>
    <p:sldId id="262" r:id="rId7"/>
    <p:sldId id="261" r:id="rId8"/>
    <p:sldId id="263" r:id="rId9"/>
    <p:sldId id="265" r:id="rId10"/>
    <p:sldId id="268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91" d="100"/>
          <a:sy n="91" d="100"/>
        </p:scale>
        <p:origin x="62" y="5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DBFFB-F2DD-4925-ABD5-B86E62486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7D8FB0-124D-4F22-81E9-AB27182084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FF90C-3666-4A71-A976-8E927D630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0895-3896-4854-A0DF-A8A79DCB55F9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26FAA-D49B-48C6-9974-816FE058F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4F4EE-7CA6-4FFD-8483-ED8A2CC92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DDCB-9E8C-41B3-BDDB-D33C83B5C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66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3FF1E-3F73-4DCA-892A-E1D597C6C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AA18D6-E2C6-4ED9-AAD1-EC6FD6B33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E470D-55C1-459F-B2E9-E5DFF9DCC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0895-3896-4854-A0DF-A8A79DCB55F9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98F5F-E00F-45E1-AE60-860B5B7D2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44370-440B-4FE9-81DD-5ED7DEE62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DDCB-9E8C-41B3-BDDB-D33C83B5C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1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E161C1-1819-407A-BB5E-7A360D8517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AB824E-C7C2-49F4-977A-FE68BB8FBA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B14F6-E9A2-470C-A9D9-986A48196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0895-3896-4854-A0DF-A8A79DCB55F9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34B88-A753-4161-81F3-B5BCF13D5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6C71B-D363-428E-9EF4-C71D81B5A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DDCB-9E8C-41B3-BDDB-D33C83B5C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04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03046-6FA0-431E-9B99-CA7C3B2DA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2F6F2-62F9-40BA-B524-161ECF9DD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DA4F6-0507-41B8-8094-50A2FA010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0895-3896-4854-A0DF-A8A79DCB55F9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2FDB6-B532-4F66-8C58-4BF0B697D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9F96C-3451-4FBB-A3F9-C69B08B72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DDCB-9E8C-41B3-BDDB-D33C83B5C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8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1F37B-A56D-40BA-B3CD-B98CE9B38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D7B32-6596-4FC4-B926-1029EF963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9AFD9-1EAA-4D3B-A9CE-161DF67EA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0895-3896-4854-A0DF-A8A79DCB55F9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23C4E-EF88-441B-9FB7-A5084DF1A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0242E-EA8B-4FF2-BB6D-8F005E1BF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DDCB-9E8C-41B3-BDDB-D33C83B5C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93544-151D-4485-8C5B-06B990162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4A95E-F48F-433F-8AD4-FD90FF37A9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73032A-9A8F-444A-9F78-F8B519B50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3D062-409D-482F-966C-C79FE9080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0895-3896-4854-A0DF-A8A79DCB55F9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73DF0-324B-416D-B411-B74EE8D67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D5631-52D4-40E2-B182-8E82D95D8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DDCB-9E8C-41B3-BDDB-D33C83B5C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64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846AB-3D7A-40C0-91BB-0FF93767C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45920E-30F2-4685-84BA-468285ABE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61EB24-3BCE-4A98-AE40-40532B291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54D2ED-AC8C-4EC1-BD50-3B781CDB31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0FDAF2-965B-46F3-8A82-4F2FE54B45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BBCC92-EE92-412A-B028-E8F1A00D3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0895-3896-4854-A0DF-A8A79DCB55F9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6DBE85-98FF-415D-A29B-B6E423DCC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0E7C7C-9E08-4375-84B3-1CE130629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DDCB-9E8C-41B3-BDDB-D33C83B5C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6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71D52-7D64-48FB-AB63-6F08F147E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CF3891-0607-46C3-BB82-D68B231AA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0895-3896-4854-A0DF-A8A79DCB55F9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5CE334-1F29-4196-9615-C0DAAEA40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B00B5-88A9-4B94-A88B-F9D299979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DDCB-9E8C-41B3-BDDB-D33C83B5C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68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20775A-504E-4633-88B5-AFFF27A67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0895-3896-4854-A0DF-A8A79DCB55F9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01510A-478C-4AE4-80B5-96672E586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A0D874-DE6F-4A86-8013-E42752F20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DDCB-9E8C-41B3-BDDB-D33C83B5C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7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C0980-D18C-4354-9019-C033D62DB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47DE2-6AD0-4168-9098-9FCF7F96D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C72FC-8B62-4011-9269-8FF25D924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11CCD0-BCC4-42EF-825B-2F1888133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0895-3896-4854-A0DF-A8A79DCB55F9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CE49E6-68C0-4F19-BA51-AEFBA37A8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188BD3-1050-4E8B-BCA7-7BAF535B2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DDCB-9E8C-41B3-BDDB-D33C83B5C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54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0C124-4176-4595-8BD3-2840EDE84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BAF8C6-1E2E-46D3-B224-09979BE9EF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4A86EC-499B-40AF-88BA-9C694C793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40E70-CD06-437D-B581-AE392B0CD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0895-3896-4854-A0DF-A8A79DCB55F9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DD841-8C79-488F-891E-14E906473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4B80E4-4C23-454B-AC5A-AC396CFD8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DDCB-9E8C-41B3-BDDB-D33C83B5C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11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B5F0ED-E6BB-48A6-BCAB-30E084416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06E206-8F6D-49DF-8D46-B9AADBDBC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3CA5A-A381-45AC-AEDD-04399D5C32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80895-3896-4854-A0DF-A8A79DCB55F9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3BE00-91F8-4A21-9F3F-4FA9416C3C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98A82-D697-4255-9021-0E01B7F442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BDDCB-9E8C-41B3-BDDB-D33C83B5C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98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miode.org/resources/184" TargetMode="External"/><Relationship Id="rId2" Type="http://schemas.openxmlformats.org/officeDocument/2006/relationships/hyperlink" Target="https://www.simiode.org/resources/196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miode.org/resources/215" TargetMode="External"/><Relationship Id="rId2" Type="http://schemas.openxmlformats.org/officeDocument/2006/relationships/hyperlink" Target="https://www.simiode.org/resources/223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imiode.org/resources/18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776F86-86C6-49BE-9CA6-746B030662A2}"/>
              </a:ext>
            </a:extLst>
          </p:cNvPr>
          <p:cNvSpPr/>
          <p:nvPr/>
        </p:nvSpPr>
        <p:spPr>
          <a:xfrm>
            <a:off x="545645" y="115708"/>
            <a:ext cx="11341555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 MAA Minicourse #10</a:t>
            </a:r>
          </a:p>
          <a:p>
            <a:pPr algn="ctr"/>
            <a:r>
              <a:rPr lang="en-US" sz="2400" dirty="0"/>
              <a:t>Wall to Wall Modeling Scenarios for Differential Equations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             Part A - Thursday 16 January 2020, 9:00 AM - 11:00 AM</a:t>
            </a:r>
          </a:p>
          <a:p>
            <a:r>
              <a:rPr lang="en-US" sz="2400" dirty="0"/>
              <a:t>                 Room 704, Meeting Room Level, Colorado Convention Center</a:t>
            </a:r>
          </a:p>
          <a:p>
            <a:endParaRPr lang="en-US" sz="2400" dirty="0"/>
          </a:p>
          <a:p>
            <a:r>
              <a:rPr lang="en-US" sz="2400" dirty="0"/>
              <a:t>10:00 AM   Brian Winkel, SIMIODE, Cornwall NY USA</a:t>
            </a:r>
          </a:p>
          <a:p>
            <a:r>
              <a:rPr lang="en-US" sz="2400" dirty="0"/>
              <a:t>		</a:t>
            </a:r>
          </a:p>
          <a:p>
            <a:r>
              <a:rPr lang="en-US" sz="2400" dirty="0"/>
              <a:t>	Oil Slick Spread  &amp; Chem Data Collection – Both Done Poorly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In which we model the spread of an oil slick with poorly collected data</a:t>
            </a:r>
          </a:p>
          <a:p>
            <a:r>
              <a:rPr lang="en-US" sz="2400" dirty="0"/>
              <a:t>      and similarly we attempt to model a chemical reaction with poorly collected data.</a:t>
            </a:r>
          </a:p>
          <a:p>
            <a:endParaRPr lang="en-US" dirty="0"/>
          </a:p>
        </p:txBody>
      </p:sp>
      <p:pic>
        <p:nvPicPr>
          <p:cNvPr id="4" name="Picture 3" descr="A large empty room&#10;&#10;Description automatically generated">
            <a:extLst>
              <a:ext uri="{FF2B5EF4-FFF2-40B4-BE49-F238E27FC236}">
                <a16:creationId xmlns:a16="http://schemas.microsoft.com/office/drawing/2014/main" id="{C63BE817-87F8-4743-9453-6F5A737695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552" y="1459998"/>
            <a:ext cx="1564437" cy="2359479"/>
          </a:xfrm>
          <a:prstGeom prst="rect">
            <a:avLst/>
          </a:prstGeom>
        </p:spPr>
      </p:pic>
      <p:pic>
        <p:nvPicPr>
          <p:cNvPr id="5" name="Picture 4" descr="Image result for JOint Mathematics Meetings 2020 Logo">
            <a:extLst>
              <a:ext uri="{FF2B5EF4-FFF2-40B4-BE49-F238E27FC236}">
                <a16:creationId xmlns:a16="http://schemas.microsoft.com/office/drawing/2014/main" id="{C288B1EB-4BE5-4E52-ABF0-D895C126E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09" y="537433"/>
            <a:ext cx="1845129" cy="1845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08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50544F30-3795-48BA-92DD-7FD95421D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4240" y="1472229"/>
            <a:ext cx="3790231" cy="892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>
            <a:extLst>
              <a:ext uri="{FF2B5EF4-FFF2-40B4-BE49-F238E27FC236}">
                <a16:creationId xmlns:a16="http://schemas.microsoft.com/office/drawing/2014/main" id="{7703B117-E86E-4FAB-91E8-F29067C55B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5125271"/>
            <a:ext cx="1124902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>
            <a:extLst>
              <a:ext uri="{FF2B5EF4-FFF2-40B4-BE49-F238E27FC236}">
                <a16:creationId xmlns:a16="http://schemas.microsoft.com/office/drawing/2014/main" id="{39FE7FE9-2E3D-43AB-ABE5-518D065EEF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19" y="4044828"/>
            <a:ext cx="5057775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4BFC5A-DC88-4518-BD00-518901A3B51F}"/>
              </a:ext>
            </a:extLst>
          </p:cNvPr>
          <p:cNvSpPr txBox="1"/>
          <p:nvPr/>
        </p:nvSpPr>
        <p:spPr>
          <a:xfrm>
            <a:off x="1019503" y="462455"/>
            <a:ext cx="6567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Still another idea . . . .   assume a model . . 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4CCD2B-4FD5-4B84-A03F-1F2B480BC54C}"/>
              </a:ext>
            </a:extLst>
          </p:cNvPr>
          <p:cNvSpPr txBox="1"/>
          <p:nvPr/>
        </p:nvSpPr>
        <p:spPr>
          <a:xfrm>
            <a:off x="331075" y="2792201"/>
            <a:ext cx="77589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Find the six initial times for each </a:t>
            </a:r>
            <a:r>
              <a:rPr lang="en-US" sz="2800"/>
              <a:t>post initial interval </a:t>
            </a:r>
            <a:endParaRPr lang="en-US" sz="2800" dirty="0"/>
          </a:p>
          <a:p>
            <a:r>
              <a:rPr lang="en-US" sz="2800" dirty="0"/>
              <a:t>        </a:t>
            </a:r>
            <a:r>
              <a:rPr lang="en-US" sz="2800" b="1" dirty="0"/>
              <a:t>AND</a:t>
            </a:r>
            <a:r>
              <a:rPr lang="en-US" sz="2800" dirty="0"/>
              <a:t> the parameters A and k in one fell swoop.</a:t>
            </a:r>
          </a:p>
        </p:txBody>
      </p:sp>
    </p:spTree>
    <p:extLst>
      <p:ext uri="{BB962C8B-B14F-4D97-AF65-F5344CB8AC3E}">
        <p14:creationId xmlns:p14="http://schemas.microsoft.com/office/powerpoint/2010/main" val="3795793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5983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266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5D1F4BB-CBE9-4259-A0E7-6234B9AFC1EF}"/>
              </a:ext>
            </a:extLst>
          </p:cNvPr>
          <p:cNvSpPr txBox="1"/>
          <p:nvPr/>
        </p:nvSpPr>
        <p:spPr>
          <a:xfrm>
            <a:off x="976083" y="5322239"/>
            <a:ext cx="98512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Brian Winkel (2015), "1-005-S-OilSlick," </a:t>
            </a:r>
            <a:r>
              <a:rPr lang="en-US" dirty="0">
                <a:hlinkClick r:id="rId2"/>
              </a:rPr>
              <a:t>https://www.simiode.org/resources/196</a:t>
            </a:r>
            <a:r>
              <a:rPr lang="en-US" dirty="0"/>
              <a:t> .</a:t>
            </a:r>
          </a:p>
          <a:p>
            <a:r>
              <a:rPr lang="de-DE" dirty="0"/>
              <a:t>Brian Winkel (2015), "1-005-T-OilSlick," </a:t>
            </a:r>
            <a:r>
              <a:rPr lang="de-DE" dirty="0">
                <a:hlinkClick r:id="rId3"/>
              </a:rPr>
              <a:t>https://www.simiode.org/resources/184</a:t>
            </a:r>
            <a:r>
              <a:rPr lang="de-DE" dirty="0"/>
              <a:t> .</a:t>
            </a:r>
          </a:p>
          <a:p>
            <a:endParaRPr lang="de-DE" dirty="0"/>
          </a:p>
          <a:p>
            <a:r>
              <a:rPr lang="en-US" dirty="0">
                <a:effectLst/>
              </a:rPr>
              <a:t>Taylor, P. D. 1975. Calculus with Modelling for Science Majors. </a:t>
            </a:r>
            <a:r>
              <a:rPr lang="en-US" i="1" dirty="0">
                <a:effectLst/>
              </a:rPr>
              <a:t>Applied Mathematics Notes</a:t>
            </a:r>
            <a:r>
              <a:rPr lang="en-US" dirty="0">
                <a:effectLst/>
              </a:rPr>
              <a:t>. 1(2): 64-74. </a:t>
            </a:r>
            <a:endParaRPr lang="en-US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2E8692D9-D064-4F6E-82CB-F4AE2F00D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102" y="169491"/>
            <a:ext cx="5433299" cy="493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59ABCD6-EFBF-4ABC-93DB-C2E7B8A2297D}"/>
              </a:ext>
            </a:extLst>
          </p:cNvPr>
          <p:cNvSpPr txBox="1"/>
          <p:nvPr/>
        </p:nvSpPr>
        <p:spPr>
          <a:xfrm>
            <a:off x="7659148" y="1400962"/>
            <a:ext cx="393441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Model spread of an </a:t>
            </a:r>
          </a:p>
          <a:p>
            <a:r>
              <a:rPr lang="en-US" sz="3600" dirty="0"/>
              <a:t>oil slick with poorly </a:t>
            </a:r>
          </a:p>
          <a:p>
            <a:r>
              <a:rPr lang="en-US" sz="3600" dirty="0"/>
              <a:t>collected data.</a:t>
            </a:r>
          </a:p>
        </p:txBody>
      </p:sp>
    </p:spTree>
    <p:extLst>
      <p:ext uri="{BB962C8B-B14F-4D97-AF65-F5344CB8AC3E}">
        <p14:creationId xmlns:p14="http://schemas.microsoft.com/office/powerpoint/2010/main" val="10339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6BFF03-9B8B-478F-837D-410D74A2B761}"/>
              </a:ext>
            </a:extLst>
          </p:cNvPr>
          <p:cNvSpPr/>
          <p:nvPr/>
        </p:nvSpPr>
        <p:spPr>
          <a:xfrm>
            <a:off x="1487647" y="6072408"/>
            <a:ext cx="92167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666666"/>
                </a:solidFill>
                <a:effectLst/>
                <a:latin typeface="OpenSans"/>
              </a:rPr>
              <a:t>Brian Winkel (2015), "1-005B-S-ChemDataCollection," </a:t>
            </a:r>
            <a:r>
              <a:rPr lang="en-US" b="0" i="0" dirty="0">
                <a:solidFill>
                  <a:srgbClr val="666666"/>
                </a:solidFill>
                <a:effectLst/>
                <a:latin typeface="OpenSans"/>
                <a:hlinkClick r:id="rId2"/>
              </a:rPr>
              <a:t>https://www.simiode.org/resources/223</a:t>
            </a:r>
            <a:r>
              <a:rPr lang="en-US" b="0" i="0" dirty="0">
                <a:solidFill>
                  <a:srgbClr val="666666"/>
                </a:solidFill>
                <a:effectLst/>
                <a:latin typeface="OpenSans"/>
              </a:rPr>
              <a:t> .</a:t>
            </a:r>
          </a:p>
          <a:p>
            <a:r>
              <a:rPr lang="en-US" dirty="0"/>
              <a:t>Brian Winkel (2015), "1-005B-T-ChemDataCollection," </a:t>
            </a:r>
            <a:r>
              <a:rPr lang="en-US" dirty="0">
                <a:hlinkClick r:id="rId3"/>
              </a:rPr>
              <a:t>https://www.simiode.org/resources/215</a:t>
            </a:r>
            <a:r>
              <a:rPr lang="en-US" dirty="0"/>
              <a:t> .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342936B8-6ACD-4457-A50E-CF3A11938C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524" y="139261"/>
            <a:ext cx="4536949" cy="5785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803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CA6C089-415D-4694-92F5-D031700749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97" y="840971"/>
            <a:ext cx="5017157" cy="5775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2544E952-CA44-48E5-B58C-FB4A271288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800" y="725213"/>
            <a:ext cx="5076464" cy="600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5FDB55D-005B-4924-B394-87FF355F50C2}"/>
              </a:ext>
            </a:extLst>
          </p:cNvPr>
          <p:cNvSpPr txBox="1"/>
          <p:nvPr/>
        </p:nvSpPr>
        <p:spPr>
          <a:xfrm>
            <a:off x="1839310" y="304800"/>
            <a:ext cx="8663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Karen Bliss, Virginia Military Institute, Lexington VA USA used class as consultant approach.</a:t>
            </a:r>
          </a:p>
        </p:txBody>
      </p:sp>
    </p:spTree>
    <p:extLst>
      <p:ext uri="{BB962C8B-B14F-4D97-AF65-F5344CB8AC3E}">
        <p14:creationId xmlns:p14="http://schemas.microsoft.com/office/powerpoint/2010/main" val="3446639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B8ABC079-C5FD-42C8-8E47-701086F79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464" y="1175845"/>
            <a:ext cx="86487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74F2C71-26EB-47CB-9735-B9E675648BB0}"/>
              </a:ext>
            </a:extLst>
          </p:cNvPr>
          <p:cNvSpPr txBox="1"/>
          <p:nvPr/>
        </p:nvSpPr>
        <p:spPr>
          <a:xfrm>
            <a:off x="1030014" y="294290"/>
            <a:ext cx="5362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An AHA! moment occurs . . . . . </a:t>
            </a:r>
          </a:p>
        </p:txBody>
      </p:sp>
    </p:spTree>
    <p:extLst>
      <p:ext uri="{BB962C8B-B14F-4D97-AF65-F5344CB8AC3E}">
        <p14:creationId xmlns:p14="http://schemas.microsoft.com/office/powerpoint/2010/main" val="1095456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0F71CAA4-9FD7-4F46-BFFF-3340325C4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071" y="1082180"/>
            <a:ext cx="10945929" cy="529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BC60FAD-8248-47A3-ACDA-CC1EE5969D47}"/>
              </a:ext>
            </a:extLst>
          </p:cNvPr>
          <p:cNvSpPr txBox="1"/>
          <p:nvPr/>
        </p:nvSpPr>
        <p:spPr>
          <a:xfrm>
            <a:off x="1030014" y="294290"/>
            <a:ext cx="70603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Another route to an AHA! moment . . . . . </a:t>
            </a:r>
          </a:p>
        </p:txBody>
      </p:sp>
    </p:spTree>
    <p:extLst>
      <p:ext uri="{BB962C8B-B14F-4D97-AF65-F5344CB8AC3E}">
        <p14:creationId xmlns:p14="http://schemas.microsoft.com/office/powerpoint/2010/main" val="804876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08B1301-871D-4CC1-92D4-277F0A49E1D2}"/>
              </a:ext>
            </a:extLst>
          </p:cNvPr>
          <p:cNvSpPr txBox="1"/>
          <p:nvPr/>
        </p:nvSpPr>
        <p:spPr>
          <a:xfrm>
            <a:off x="289896" y="388883"/>
            <a:ext cx="119021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After solving differential equation (or difference equation) model. . .</a:t>
            </a:r>
          </a:p>
        </p:txBody>
      </p:sp>
      <p:pic>
        <p:nvPicPr>
          <p:cNvPr id="3078" name="Picture 6">
            <a:extLst>
              <a:ext uri="{FF2B5EF4-FFF2-40B4-BE49-F238E27FC236}">
                <a16:creationId xmlns:a16="http://schemas.microsoft.com/office/drawing/2014/main" id="{59424CF0-2B4A-4B5F-A9CB-D1AC8D32B3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399" y="1358158"/>
            <a:ext cx="8139503" cy="5326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722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F601200D-6156-44F8-9526-9CF906D38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621" y="1859364"/>
            <a:ext cx="7695817" cy="4998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174F86B-A633-4182-BC8C-6EFE63ED7827}"/>
              </a:ext>
            </a:extLst>
          </p:cNvPr>
          <p:cNvSpPr txBox="1"/>
          <p:nvPr/>
        </p:nvSpPr>
        <p:spPr>
          <a:xfrm>
            <a:off x="1030014" y="294290"/>
            <a:ext cx="70603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Another route to an AHA! moment . . . . . </a:t>
            </a:r>
          </a:p>
        </p:txBody>
      </p:sp>
    </p:spTree>
    <p:extLst>
      <p:ext uri="{BB962C8B-B14F-4D97-AF65-F5344CB8AC3E}">
        <p14:creationId xmlns:p14="http://schemas.microsoft.com/office/powerpoint/2010/main" val="214921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DF5378-D70D-4181-BCDF-3E2DE6425FE6}"/>
              </a:ext>
            </a:extLst>
          </p:cNvPr>
          <p:cNvSpPr txBox="1"/>
          <p:nvPr/>
        </p:nvSpPr>
        <p:spPr>
          <a:xfrm>
            <a:off x="310393" y="1275127"/>
            <a:ext cx="980556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And now for something completely different . . . . . .</a:t>
            </a:r>
          </a:p>
          <a:p>
            <a:endParaRPr lang="en-US" sz="3600" dirty="0"/>
          </a:p>
          <a:p>
            <a:r>
              <a:rPr lang="en-US" sz="3600" dirty="0"/>
              <a:t>           you have to read the Teacher Version</a:t>
            </a:r>
          </a:p>
          <a:p>
            <a:endParaRPr lang="en-US" sz="3600" dirty="0"/>
          </a:p>
          <a:p>
            <a:r>
              <a:rPr lang="en-US" sz="3600" dirty="0"/>
              <a:t>                       of the Modeling Scenario!!!!!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B4F305-2817-4963-9409-2CFF863D6CEC}"/>
              </a:ext>
            </a:extLst>
          </p:cNvPr>
          <p:cNvSpPr txBox="1"/>
          <p:nvPr/>
        </p:nvSpPr>
        <p:spPr>
          <a:xfrm>
            <a:off x="976083" y="5322239"/>
            <a:ext cx="7828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Brian Winkel (2015), "1-005-T-OilSlick," </a:t>
            </a:r>
            <a:r>
              <a:rPr lang="de-DE" dirty="0">
                <a:hlinkClick r:id="rId2"/>
              </a:rPr>
              <a:t>https://www.simiode.org/resources/184</a:t>
            </a:r>
            <a:r>
              <a:rPr lang="de-DE" dirty="0"/>
              <a:t>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228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349</Words>
  <Application>Microsoft Office PowerPoint</Application>
  <PresentationFormat>Widescreen</PresentationFormat>
  <Paragraphs>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OpenSans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Winkel</dc:creator>
  <cp:lastModifiedBy>Brian Winkel</cp:lastModifiedBy>
  <cp:revision>20</cp:revision>
  <dcterms:created xsi:type="dcterms:W3CDTF">2019-12-23T23:08:19Z</dcterms:created>
  <dcterms:modified xsi:type="dcterms:W3CDTF">2020-01-11T18:02:16Z</dcterms:modified>
</cp:coreProperties>
</file>