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9"/>
  </p:handoutMasterIdLst>
  <p:sldIdLst>
    <p:sldId id="271" r:id="rId2"/>
    <p:sldId id="272" r:id="rId3"/>
    <p:sldId id="275" r:id="rId4"/>
    <p:sldId id="276" r:id="rId5"/>
    <p:sldId id="277" r:id="rId6"/>
    <p:sldId id="278" r:id="rId7"/>
    <p:sldId id="279" r:id="rId8"/>
    <p:sldId id="285" r:id="rId9"/>
    <p:sldId id="286" r:id="rId10"/>
    <p:sldId id="284" r:id="rId11"/>
    <p:sldId id="287" r:id="rId12"/>
    <p:sldId id="288" r:id="rId13"/>
    <p:sldId id="281" r:id="rId14"/>
    <p:sldId id="289" r:id="rId15"/>
    <p:sldId id="282" r:id="rId16"/>
    <p:sldId id="307" r:id="rId17"/>
    <p:sldId id="305" r:id="rId18"/>
    <p:sldId id="306" r:id="rId19"/>
    <p:sldId id="283" r:id="rId20"/>
    <p:sldId id="294" r:id="rId21"/>
    <p:sldId id="290" r:id="rId22"/>
    <p:sldId id="291" r:id="rId23"/>
    <p:sldId id="303" r:id="rId24"/>
    <p:sldId id="319" r:id="rId25"/>
    <p:sldId id="295" r:id="rId26"/>
    <p:sldId id="296" r:id="rId27"/>
    <p:sldId id="297" r:id="rId28"/>
    <p:sldId id="308" r:id="rId29"/>
    <p:sldId id="298" r:id="rId30"/>
    <p:sldId id="299" r:id="rId31"/>
    <p:sldId id="300" r:id="rId32"/>
    <p:sldId id="301" r:id="rId33"/>
    <p:sldId id="293" r:id="rId34"/>
    <p:sldId id="309" r:id="rId35"/>
    <p:sldId id="318" r:id="rId36"/>
    <p:sldId id="314" r:id="rId37"/>
    <p:sldId id="315" r:id="rId38"/>
    <p:sldId id="316" r:id="rId39"/>
    <p:sldId id="317" r:id="rId40"/>
    <p:sldId id="310" r:id="rId41"/>
    <p:sldId id="311" r:id="rId42"/>
    <p:sldId id="320" r:id="rId43"/>
    <p:sldId id="321" r:id="rId44"/>
    <p:sldId id="322" r:id="rId45"/>
    <p:sldId id="324" r:id="rId46"/>
    <p:sldId id="325" r:id="rId47"/>
    <p:sldId id="331" r:id="rId4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111" autoAdjust="0"/>
    <p:restoredTop sz="94660"/>
  </p:normalViewPr>
  <p:slideViewPr>
    <p:cSldViewPr>
      <p:cViewPr>
        <p:scale>
          <a:sx n="140" d="100"/>
          <a:sy n="140" d="100"/>
        </p:scale>
        <p:origin x="-72" y="-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2C96F2-6EFA-4A84-9DF5-684D10D44B64}" type="datetimeFigureOut">
              <a:rPr lang="en-US" smtClean="0"/>
              <a:t>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580356-3000-44E8-A3EB-208129B490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798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8975-7556-46C7-A23B-8D757D88C3B4}" type="datetimeFigureOut">
              <a:rPr lang="en-US" smtClean="0"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3109-5BEC-4BC8-B3A4-4BB637B06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30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8975-7556-46C7-A23B-8D757D88C3B4}" type="datetimeFigureOut">
              <a:rPr lang="en-US" smtClean="0"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3109-5BEC-4BC8-B3A4-4BB637B06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73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8975-7556-46C7-A23B-8D757D88C3B4}" type="datetimeFigureOut">
              <a:rPr lang="en-US" smtClean="0"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3109-5BEC-4BC8-B3A4-4BB637B06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1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8975-7556-46C7-A23B-8D757D88C3B4}" type="datetimeFigureOut">
              <a:rPr lang="en-US" smtClean="0"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3109-5BEC-4BC8-B3A4-4BB637B06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1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8975-7556-46C7-A23B-8D757D88C3B4}" type="datetimeFigureOut">
              <a:rPr lang="en-US" smtClean="0"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3109-5BEC-4BC8-B3A4-4BB637B06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509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8975-7556-46C7-A23B-8D757D88C3B4}" type="datetimeFigureOut">
              <a:rPr lang="en-US" smtClean="0"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3109-5BEC-4BC8-B3A4-4BB637B06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76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8975-7556-46C7-A23B-8D757D88C3B4}" type="datetimeFigureOut">
              <a:rPr lang="en-US" smtClean="0"/>
              <a:t>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3109-5BEC-4BC8-B3A4-4BB637B06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15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8975-7556-46C7-A23B-8D757D88C3B4}" type="datetimeFigureOut">
              <a:rPr lang="en-US" smtClean="0"/>
              <a:t>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3109-5BEC-4BC8-B3A4-4BB637B06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4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8975-7556-46C7-A23B-8D757D88C3B4}" type="datetimeFigureOut">
              <a:rPr lang="en-US" smtClean="0"/>
              <a:t>1/21/2019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3109-5BEC-4BC8-B3A4-4BB637B06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125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8975-7556-46C7-A23B-8D757D88C3B4}" type="datetimeFigureOut">
              <a:rPr lang="en-US" smtClean="0"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3109-5BEC-4BC8-B3A4-4BB637B06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4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8975-7556-46C7-A23B-8D757D88C3B4}" type="datetimeFigureOut">
              <a:rPr lang="en-US" smtClean="0"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3109-5BEC-4BC8-B3A4-4BB637B06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60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78975-7556-46C7-A23B-8D757D88C3B4}" type="datetimeFigureOut">
              <a:rPr lang="en-US" smtClean="0"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3109-5BEC-4BC8-B3A4-4BB637B06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33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nanohub.org/" TargetMode="External"/><Relationship Id="rId5" Type="http://schemas.openxmlformats.org/officeDocument/2006/relationships/hyperlink" Target="http://nanohub.org/groups/ncn" TargetMode="External"/><Relationship Id="rId4" Type="http://schemas.openxmlformats.org/officeDocument/2006/relationships/hyperlink" Target="http://www.rcac.purdue.edu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SIMIODE\Images\AMS Talk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4848531" cy="13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905000"/>
            <a:ext cx="82994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AMS Special Session  II</a:t>
            </a:r>
          </a:p>
          <a:p>
            <a:pPr algn="ctr"/>
            <a:r>
              <a:rPr lang="en-US" sz="2400" b="1" dirty="0" smtClean="0"/>
              <a:t> Using Modeling to Motivate the Study of Differential Equations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137351"/>
            <a:ext cx="4191000" cy="63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3505200"/>
            <a:ext cx="67460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Opportunities for Community in Using Modeling to </a:t>
            </a:r>
          </a:p>
          <a:p>
            <a:pPr algn="ctr"/>
            <a:r>
              <a:rPr lang="en-US" sz="2400" b="1" dirty="0" smtClean="0"/>
              <a:t>Teach Differential Equations at SIMIODE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4876800"/>
            <a:ext cx="4811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Brian Winkel, Director SIMIODE, Cornwall NY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4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C:\Users\Brian\AppData\Local\Temp\scl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2850877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Brian\AppData\Local\Temp\scl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876" y="1634022"/>
            <a:ext cx="4557036" cy="477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200" y="274512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Think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Favorites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4800" y="33528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53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C:\Users\Brian\AppData\Local\Temp\scl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2850877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:\Users\Brian\AppData\Local\Temp\scl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18527"/>
            <a:ext cx="5143416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04800" y="37338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5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C:\Users\Brian\AppData\Local\Temp\scl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2850877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04800" y="4572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482" name="Picture 2" descr="C:\Users\Brian\AppData\Local\Temp\scl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76400"/>
            <a:ext cx="5328192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5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C:\Users\Brian\AppData\Local\Temp\scl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42326"/>
            <a:ext cx="5346809" cy="478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Brian\AppData\Local\Temp\scl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2850877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16375" y="5410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6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C:\Users\Brian\AppData\Local\Temp\sc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589842" cy="520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276600" y="2971800"/>
            <a:ext cx="1981200" cy="16002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66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C:\Users\Brian\AppData\Local\Temp\scl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444311"/>
            <a:ext cx="3657600" cy="120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Brian\AppData\Local\Temp\scl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54" y="2743200"/>
            <a:ext cx="428845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600200" y="2648136"/>
            <a:ext cx="2971800" cy="857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676400" y="1600200"/>
            <a:ext cx="22098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6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C:\Users\Brian\AppData\Local\Temp\sc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589842" cy="520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276600" y="2971800"/>
            <a:ext cx="1981200" cy="16002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181600" y="2667000"/>
            <a:ext cx="22860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576894" y="2209800"/>
            <a:ext cx="10985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here</a:t>
            </a:r>
          </a:p>
          <a:p>
            <a:r>
              <a:rPr lang="en-US" dirty="0" smtClean="0"/>
              <a:t>to go to</a:t>
            </a:r>
          </a:p>
          <a:p>
            <a:r>
              <a:rPr lang="en-US" dirty="0" smtClean="0"/>
              <a:t>set of</a:t>
            </a:r>
          </a:p>
          <a:p>
            <a:r>
              <a:rPr lang="en-US" dirty="0" smtClean="0"/>
              <a:t>Modeling</a:t>
            </a:r>
          </a:p>
          <a:p>
            <a:r>
              <a:rPr lang="en-US" dirty="0" smtClean="0"/>
              <a:t>Scenarios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91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 descr="C:\Users\Brian\AppData\Local\Temp\scl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22" y="1295400"/>
            <a:ext cx="677007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C:\Users\Brian\AppData\Local\Temp\scl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60" y="4038600"/>
            <a:ext cx="670559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609600" y="24384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97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 descr="C:\Users\Brian\AppData\Local\Temp\scl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22" y="1295400"/>
            <a:ext cx="677007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C:\Users\Brian\AppData\Local\Temp\scl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60" y="4038600"/>
            <a:ext cx="670559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609600" y="24384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934201" y="2133600"/>
            <a:ext cx="152399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696200" y="51816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33144" y="4996934"/>
            <a:ext cx="963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7703916" y="6019800"/>
            <a:ext cx="525684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281197" y="5943600"/>
            <a:ext cx="667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</a:t>
            </a:r>
          </a:p>
          <a:p>
            <a:r>
              <a:rPr lang="en-US" dirty="0" smtClean="0"/>
              <a:t> 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5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C:\Users\Brian\AppData\Local\Temp\scl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3843182" cy="544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5138582" y="1600200"/>
            <a:ext cx="1186018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324600" y="182880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file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110360" y="1828800"/>
            <a:ext cx="151904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29400" y="2514600"/>
            <a:ext cx="23969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Modifiable LaTeX file</a:t>
            </a:r>
          </a:p>
          <a:p>
            <a:r>
              <a:rPr lang="en-US" dirty="0" smtClean="0"/>
              <a:t>Images, data, videos,</a:t>
            </a:r>
          </a:p>
          <a:p>
            <a:r>
              <a:rPr lang="en-US" dirty="0" smtClean="0"/>
              <a:t>spreadsheet, programs,</a:t>
            </a:r>
          </a:p>
          <a:p>
            <a:r>
              <a:rPr lang="en-US" dirty="0"/>
              <a:t> </a:t>
            </a:r>
            <a:r>
              <a:rPr lang="en-US" dirty="0" smtClean="0"/>
              <a:t>     etc.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981200" y="3224389"/>
            <a:ext cx="4724400" cy="2046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334000" y="4572000"/>
            <a:ext cx="1575485" cy="130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41989" y="4637112"/>
            <a:ext cx="963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110360" y="6293957"/>
            <a:ext cx="1651684" cy="1195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77859" y="6044179"/>
            <a:ext cx="917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1447800"/>
            <a:ext cx="7150484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basics</a:t>
            </a:r>
          </a:p>
          <a:p>
            <a:endParaRPr lang="en-US" b="1" dirty="0"/>
          </a:p>
          <a:p>
            <a:r>
              <a:rPr lang="en-US" sz="2800" b="1" dirty="0" smtClean="0"/>
              <a:t>                      ALL IS </a:t>
            </a:r>
            <a:r>
              <a:rPr lang="en-US" sz="2800" b="1" dirty="0" smtClean="0">
                <a:solidFill>
                  <a:srgbClr val="C00000"/>
                </a:solidFill>
              </a:rPr>
              <a:t>FREE</a:t>
            </a:r>
            <a:r>
              <a:rPr lang="en-US" sz="2800" b="1" dirty="0" smtClean="0"/>
              <a:t> IN SIMIODE!</a:t>
            </a:r>
          </a:p>
          <a:p>
            <a:endParaRPr lang="en-US" b="1" dirty="0"/>
          </a:p>
          <a:p>
            <a:r>
              <a:rPr lang="en-US" b="1" dirty="0" smtClean="0"/>
              <a:t>SIMIODE is a 501(c)3 nonprofit organization.</a:t>
            </a:r>
          </a:p>
          <a:p>
            <a:endParaRPr lang="en-US" b="1" dirty="0"/>
          </a:p>
          <a:p>
            <a:r>
              <a:rPr lang="en-US" b="1" dirty="0" smtClean="0"/>
              <a:t>SIMIODE  began in Spring 2013.</a:t>
            </a:r>
          </a:p>
          <a:p>
            <a:endParaRPr lang="en-US" b="1" dirty="0"/>
          </a:p>
          <a:p>
            <a:r>
              <a:rPr lang="en-US" b="1" dirty="0" smtClean="0"/>
              <a:t>SIMIODE is HUBZero platform.</a:t>
            </a:r>
          </a:p>
          <a:p>
            <a:endParaRPr lang="en-US" b="1" dirty="0"/>
          </a:p>
          <a:p>
            <a:r>
              <a:rPr lang="en-US" b="1" dirty="0" smtClean="0"/>
              <a:t>SIMIODE is dedicated to providing resources and community.</a:t>
            </a:r>
          </a:p>
          <a:p>
            <a:endParaRPr lang="en-US" b="1" dirty="0"/>
          </a:p>
          <a:p>
            <a:r>
              <a:rPr lang="en-US" b="1" dirty="0" smtClean="0"/>
              <a:t>SIMIODE supports the use of modeling in teaching differential equations.</a:t>
            </a:r>
          </a:p>
          <a:p>
            <a:endParaRPr lang="en-US" b="1" dirty="0"/>
          </a:p>
          <a:p>
            <a:r>
              <a:rPr lang="en-US" b="1" dirty="0" smtClean="0"/>
              <a:t>SIMIODE is funded by the National Science Foundation.</a:t>
            </a:r>
          </a:p>
          <a:p>
            <a:endParaRPr lang="en-US" dirty="0"/>
          </a:p>
        </p:txBody>
      </p:sp>
      <p:pic>
        <p:nvPicPr>
          <p:cNvPr id="3074" name="Picture 2" descr="D:\SIMIODE\Images\NS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15000"/>
            <a:ext cx="1085909" cy="108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36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C:\Users\Brian\AppData\Local\Temp\scl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3843182" cy="544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5138582" y="1600200"/>
            <a:ext cx="1186018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324600" y="182880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file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110360" y="1828800"/>
            <a:ext cx="151904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29400" y="2514600"/>
            <a:ext cx="23969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Modifiable LaTeX file</a:t>
            </a:r>
          </a:p>
          <a:p>
            <a:r>
              <a:rPr lang="en-US" dirty="0" smtClean="0"/>
              <a:t>Images, data, videos,</a:t>
            </a:r>
          </a:p>
          <a:p>
            <a:r>
              <a:rPr lang="en-US" dirty="0" smtClean="0"/>
              <a:t>spreadsheet, programs,</a:t>
            </a:r>
          </a:p>
          <a:p>
            <a:r>
              <a:rPr lang="en-US" dirty="0"/>
              <a:t> </a:t>
            </a:r>
            <a:r>
              <a:rPr lang="en-US" dirty="0" smtClean="0"/>
              <a:t>     etc.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981200" y="3224389"/>
            <a:ext cx="4724400" cy="2046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334000" y="4572000"/>
            <a:ext cx="1575485" cy="130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41989" y="4637112"/>
            <a:ext cx="963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110360" y="6293957"/>
            <a:ext cx="1651684" cy="1195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77859" y="6044179"/>
            <a:ext cx="917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Citation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85800" y="2013466"/>
            <a:ext cx="3276600" cy="13132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056" y="3333256"/>
            <a:ext cx="11714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Published</a:t>
            </a:r>
          </a:p>
          <a:p>
            <a:r>
              <a:rPr lang="en-US" sz="1600" dirty="0" smtClean="0"/>
              <a:t>under most</a:t>
            </a:r>
          </a:p>
          <a:p>
            <a:r>
              <a:rPr lang="en-US" sz="1600" dirty="0" smtClean="0"/>
              <a:t>generous</a:t>
            </a:r>
          </a:p>
          <a:p>
            <a:r>
              <a:rPr lang="en-US" sz="1600" dirty="0" smtClean="0"/>
              <a:t>Creative</a:t>
            </a:r>
          </a:p>
          <a:p>
            <a:r>
              <a:rPr lang="en-US" sz="1600" dirty="0" smtClean="0"/>
              <a:t>Commons</a:t>
            </a:r>
          </a:p>
          <a:p>
            <a:r>
              <a:rPr lang="en-US" sz="1600" dirty="0" smtClean="0"/>
              <a:t>license.</a:t>
            </a:r>
            <a:endParaRPr lang="en-US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3124200" y="3048000"/>
            <a:ext cx="381000" cy="2286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590800" y="3276600"/>
            <a:ext cx="609600" cy="4383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22991" y="3716924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1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 descr="C:\Users\Brian\AppData\Local\Temp\scl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75772"/>
            <a:ext cx="3962400" cy="527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0" y="2286000"/>
            <a:ext cx="31943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Teacher version</a:t>
            </a:r>
          </a:p>
          <a:p>
            <a:r>
              <a:rPr lang="en-US" dirty="0" smtClean="0"/>
              <a:t>Student version has no abstract,</a:t>
            </a:r>
          </a:p>
          <a:p>
            <a:r>
              <a:rPr lang="en-US" dirty="0" smtClean="0"/>
              <a:t>no keywords, and no tags. </a:t>
            </a:r>
          </a:p>
          <a:p>
            <a:r>
              <a:rPr lang="en-US" dirty="0" smtClean="0"/>
              <a:t>No emails from authors.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0" y="5638800"/>
            <a:ext cx="3182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Student version would just have</a:t>
            </a:r>
          </a:p>
          <a:p>
            <a:r>
              <a:rPr lang="en-US" dirty="0" smtClean="0"/>
              <a:t>statement and no teacher</a:t>
            </a:r>
          </a:p>
          <a:p>
            <a:r>
              <a:rPr lang="en-US" dirty="0" smtClean="0"/>
              <a:t>Comments.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4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 descr="C:\Users\Brian\AppData\Local\Temp\scl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68580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C:\Users\Brian\AppData\Local\Temp\scl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66198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34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 descr="C:\Users\Brian\AppData\Local\Temp\scl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6629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15200" y="3429000"/>
            <a:ext cx="16292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Comments for</a:t>
            </a:r>
          </a:p>
          <a:p>
            <a:r>
              <a:rPr lang="en-US" dirty="0" smtClean="0"/>
              <a:t>teachers both</a:t>
            </a:r>
          </a:p>
          <a:p>
            <a:r>
              <a:rPr lang="en-US" dirty="0" smtClean="0"/>
              <a:t>at end in a </a:t>
            </a:r>
          </a:p>
          <a:p>
            <a:r>
              <a:rPr lang="en-US" dirty="0" smtClean="0"/>
              <a:t>COMMENTS</a:t>
            </a:r>
          </a:p>
          <a:p>
            <a:r>
              <a:rPr lang="en-US" dirty="0" smtClean="0"/>
              <a:t>section or in</a:t>
            </a:r>
          </a:p>
          <a:p>
            <a:r>
              <a:rPr lang="en-US" dirty="0" smtClean="0"/>
              <a:t>text  itself, but</a:t>
            </a:r>
          </a:p>
          <a:p>
            <a:r>
              <a:rPr lang="en-US" dirty="0" smtClean="0"/>
              <a:t>only in Teacher</a:t>
            </a:r>
          </a:p>
          <a:p>
            <a:r>
              <a:rPr lang="en-US" dirty="0" smtClean="0"/>
              <a:t>version.</a:t>
            </a:r>
            <a:endParaRPr lang="en-US" dirty="0"/>
          </a:p>
        </p:txBody>
      </p:sp>
      <p:sp>
        <p:nvSpPr>
          <p:cNvPr id="3" name="Right Brace 2"/>
          <p:cNvSpPr/>
          <p:nvPr/>
        </p:nvSpPr>
        <p:spPr>
          <a:xfrm>
            <a:off x="7010400" y="2819400"/>
            <a:ext cx="228600" cy="2917924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2" descr="C:\Users\Brian\AppData\Local\Temp\scl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74273"/>
            <a:ext cx="7048453" cy="477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7391400" y="2819400"/>
            <a:ext cx="5334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91400" y="33528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resources</a:t>
            </a:r>
          </a:p>
          <a:p>
            <a:r>
              <a:rPr lang="en-US" dirty="0" smtClean="0"/>
              <a:t>in which the</a:t>
            </a:r>
          </a:p>
          <a:p>
            <a:r>
              <a:rPr lang="en-US" dirty="0" smtClean="0"/>
              <a:t>word logistic</a:t>
            </a:r>
          </a:p>
          <a:p>
            <a:r>
              <a:rPr lang="en-US" dirty="0" smtClean="0"/>
              <a:t>appears.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467600" y="1905000"/>
            <a:ext cx="1651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Incidentally . .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5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 descr="C:\Users\Brian\AppData\Local\Temp\scl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709148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524000"/>
            <a:ext cx="6103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Navigate to other Resources – in this case Technique Narratives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057400" y="1893332"/>
            <a:ext cx="762000" cy="11546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9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 descr="C:\Users\Brian\AppData\Local\Temp\scl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14487525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819400" y="4876800"/>
            <a:ext cx="21336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90600" y="6172200"/>
            <a:ext cx="20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this about?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 descr="C:\Users\Brian\AppData\Local\Temp\scl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413009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9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C:\Users\Brian\AppData\Local\Temp\sc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589842" cy="520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276600" y="2971800"/>
            <a:ext cx="1981200" cy="1676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486400" y="4953000"/>
            <a:ext cx="2057400" cy="16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486400" y="2971800"/>
            <a:ext cx="2057400" cy="1828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2057400"/>
            <a:ext cx="1246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Something </a:t>
            </a:r>
          </a:p>
          <a:p>
            <a:r>
              <a:rPr lang="en-US" dirty="0" smtClean="0"/>
              <a:t>Different!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629400" y="2590800"/>
            <a:ext cx="10668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2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 descr="C:\Users\Brian\AppData\Local\Temp\scl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5562600" cy="537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77000" y="2094147"/>
            <a:ext cx="243085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Potential Scenario Ideas</a:t>
            </a:r>
          </a:p>
          <a:p>
            <a:endParaRPr lang="en-US" dirty="0"/>
          </a:p>
          <a:p>
            <a:r>
              <a:rPr lang="en-US" dirty="0" smtClean="0"/>
              <a:t>Articles, talks, reviews,</a:t>
            </a:r>
          </a:p>
          <a:p>
            <a:r>
              <a:rPr lang="en-US" dirty="0" smtClean="0"/>
              <a:t>etc. to give you ideas to</a:t>
            </a:r>
          </a:p>
          <a:p>
            <a:r>
              <a:rPr lang="en-US" dirty="0" smtClean="0"/>
              <a:t>develop your own or</a:t>
            </a:r>
          </a:p>
          <a:p>
            <a:r>
              <a:rPr lang="en-US" dirty="0" smtClean="0"/>
              <a:t>your students’ projects.</a:t>
            </a:r>
          </a:p>
          <a:p>
            <a:endParaRPr lang="en-US" dirty="0"/>
          </a:p>
          <a:p>
            <a:r>
              <a:rPr lang="en-US" dirty="0" smtClean="0"/>
              <a:t>There are hundreds of</a:t>
            </a:r>
          </a:p>
          <a:p>
            <a:r>
              <a:rPr lang="en-US" dirty="0" smtClean="0"/>
              <a:t>Potential Scenario Ideas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400800" y="1905000"/>
            <a:ext cx="2514600" cy="28956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Brian\AppData\Local\Temp\scl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81" y="1371600"/>
            <a:ext cx="6683415" cy="279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4504480"/>
            <a:ext cx="828399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HUBzero® is an </a:t>
            </a:r>
            <a:r>
              <a:rPr lang="en-US" b="1" dirty="0"/>
              <a:t>open source software platform </a:t>
            </a:r>
            <a:r>
              <a:rPr lang="en-US" dirty="0"/>
              <a:t>for building powerful websites </a:t>
            </a:r>
            <a:endParaRPr lang="en-US" dirty="0" smtClean="0"/>
          </a:p>
          <a:p>
            <a:r>
              <a:rPr lang="en-US" dirty="0" smtClean="0"/>
              <a:t>that </a:t>
            </a:r>
            <a:r>
              <a:rPr lang="en-US" dirty="0"/>
              <a:t>host analytical tools, publish data, share resources, collaborate and </a:t>
            </a:r>
            <a:endParaRPr lang="en-US" dirty="0" smtClean="0"/>
          </a:p>
          <a:p>
            <a:r>
              <a:rPr lang="en-US" dirty="0" smtClean="0"/>
              <a:t>build </a:t>
            </a:r>
            <a:r>
              <a:rPr lang="en-US" dirty="0"/>
              <a:t>communities in a single web-based ecosystem.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Originally </a:t>
            </a:r>
            <a:r>
              <a:rPr lang="en-US" dirty="0"/>
              <a:t>created by researchers at </a:t>
            </a:r>
            <a:r>
              <a:rPr lang="en-US" dirty="0">
                <a:hlinkClick r:id="rId4"/>
              </a:rPr>
              <a:t>Purdue University</a:t>
            </a:r>
            <a:r>
              <a:rPr lang="en-US" dirty="0"/>
              <a:t> in conjunction with the </a:t>
            </a:r>
            <a:endParaRPr lang="en-US" dirty="0" smtClean="0"/>
          </a:p>
          <a:p>
            <a:r>
              <a:rPr lang="en-US" dirty="0" smtClean="0"/>
              <a:t>NSF-sponsored</a:t>
            </a:r>
            <a:r>
              <a:rPr lang="en-US" dirty="0"/>
              <a:t> </a:t>
            </a:r>
            <a:r>
              <a:rPr lang="en-US" dirty="0">
                <a:hlinkClick r:id="rId5"/>
              </a:rPr>
              <a:t>Network for Computational Nanotechnology</a:t>
            </a:r>
            <a:r>
              <a:rPr lang="en-US" dirty="0"/>
              <a:t> to support </a:t>
            </a:r>
            <a:r>
              <a:rPr lang="en-US" u="sng" dirty="0">
                <a:hlinkClick r:id="rId6"/>
              </a:rPr>
              <a:t>nanoHUB.org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HUBzero platform now supports over 60+ science gateways built from the </a:t>
            </a:r>
            <a:endParaRPr lang="en-US" dirty="0" smtClean="0"/>
          </a:p>
          <a:p>
            <a:r>
              <a:rPr lang="en-US" dirty="0" smtClean="0"/>
              <a:t>HUBzero </a:t>
            </a:r>
            <a:r>
              <a:rPr lang="en-US" dirty="0"/>
              <a:t>platform with a collective of over 2 million visitors a year.</a:t>
            </a:r>
          </a:p>
        </p:txBody>
      </p:sp>
    </p:spTree>
    <p:extLst>
      <p:ext uri="{BB962C8B-B14F-4D97-AF65-F5344CB8AC3E}">
        <p14:creationId xmlns:p14="http://schemas.microsoft.com/office/powerpoint/2010/main" val="9715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C:\Users\Brian\AppData\Local\Temp\scl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6303241" cy="544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02476" y="1524000"/>
            <a:ext cx="18901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Annotated review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or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Actual material</a:t>
            </a:r>
          </a:p>
          <a:p>
            <a:endParaRPr lang="en-US" dirty="0"/>
          </a:p>
          <a:p>
            <a:r>
              <a:rPr lang="en-US" dirty="0" smtClean="0"/>
              <a:t>If not then there</a:t>
            </a:r>
          </a:p>
          <a:p>
            <a:r>
              <a:rPr lang="en-US" dirty="0" smtClean="0"/>
              <a:t>is reference given.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6324600" y="1524000"/>
            <a:ext cx="777876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9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 descr="C:\Users\Brian\AppData\Local\Temp\scl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400800" cy="53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9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 descr="C:\Users\Brian\AppData\Local\Temp\scl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68" y="1371600"/>
            <a:ext cx="4503642" cy="530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9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 descr="C:\Users\Brian\AppData\Local\Temp\scl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501177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24586" name="Picture 10" descr="C:\Users\Brian\AppData\Local\Temp\scl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31" y="4343400"/>
            <a:ext cx="3495675" cy="208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7131" y="1682188"/>
            <a:ext cx="384220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4-023-T-MysteryCircuit-TeacherVersion</a:t>
            </a:r>
          </a:p>
          <a:p>
            <a:endParaRPr lang="en-US" dirty="0"/>
          </a:p>
          <a:p>
            <a:r>
              <a:rPr lang="en-US" dirty="0" smtClean="0"/>
              <a:t>Each student given different input</a:t>
            </a:r>
          </a:p>
          <a:p>
            <a:r>
              <a:rPr lang="en-US" dirty="0"/>
              <a:t>v</a:t>
            </a:r>
            <a:r>
              <a:rPr lang="en-US" dirty="0" smtClean="0"/>
              <a:t>oltage frequency V1(t) and asked for</a:t>
            </a:r>
          </a:p>
          <a:p>
            <a:r>
              <a:rPr lang="en-US" dirty="0" smtClean="0"/>
              <a:t>homework to compute gain, i.e. ratio</a:t>
            </a:r>
          </a:p>
          <a:p>
            <a:r>
              <a:rPr lang="en-US" dirty="0" smtClean="0"/>
              <a:t>of output voltage to input voltage.</a:t>
            </a:r>
          </a:p>
          <a:p>
            <a:endParaRPr lang="en-US" dirty="0" smtClean="0"/>
          </a:p>
          <a:p>
            <a:r>
              <a:rPr lang="en-US" dirty="0" smtClean="0"/>
              <a:t>Gain plotted and compared to model.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4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6" name="Picture 2" descr="C:\Users\Brian\AppData\Local\Temp\scl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0"/>
            <a:ext cx="2971800" cy="298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676400"/>
            <a:ext cx="26527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1-005-T-OilSlick</a:t>
            </a:r>
          </a:p>
          <a:p>
            <a:endParaRPr lang="en-US" dirty="0"/>
          </a:p>
          <a:p>
            <a:r>
              <a:rPr lang="en-US" dirty="0" smtClean="0"/>
              <a:t>Given data model size</a:t>
            </a:r>
          </a:p>
          <a:p>
            <a:r>
              <a:rPr lang="en-US" dirty="0" smtClean="0"/>
              <a:t>of oil slick.</a:t>
            </a:r>
          </a:p>
          <a:p>
            <a:endParaRPr lang="en-US" dirty="0"/>
          </a:p>
          <a:p>
            <a:r>
              <a:rPr lang="en-US" dirty="0" smtClean="0"/>
              <a:t>Frustration as usually</a:t>
            </a:r>
          </a:p>
          <a:p>
            <a:r>
              <a:rPr lang="en-US" dirty="0" smtClean="0"/>
              <a:t>we plot something against</a:t>
            </a:r>
          </a:p>
          <a:p>
            <a:r>
              <a:rPr lang="en-US" dirty="0" smtClean="0"/>
              <a:t>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6" name="Picture 2" descr="C:\Users\Brian\AppData\Local\Temp\scl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0"/>
            <a:ext cx="2971800" cy="298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676400"/>
            <a:ext cx="289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1-005-T-OilSlick</a:t>
            </a:r>
          </a:p>
          <a:p>
            <a:endParaRPr lang="en-US" dirty="0"/>
          </a:p>
          <a:p>
            <a:r>
              <a:rPr lang="en-US" dirty="0" smtClean="0"/>
              <a:t>Given data model size</a:t>
            </a:r>
          </a:p>
          <a:p>
            <a:r>
              <a:rPr lang="en-US" dirty="0" smtClean="0"/>
              <a:t>of oil slick.</a:t>
            </a:r>
          </a:p>
          <a:p>
            <a:endParaRPr lang="en-US" dirty="0"/>
          </a:p>
          <a:p>
            <a:r>
              <a:rPr lang="en-US" dirty="0" smtClean="0"/>
              <a:t>Frustration as usually we </a:t>
            </a:r>
          </a:p>
          <a:p>
            <a:r>
              <a:rPr lang="en-US" dirty="0" smtClean="0"/>
              <a:t>plot something against time.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77000" y="2709296"/>
            <a:ext cx="166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Times unknown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672551" y="5266363"/>
            <a:ext cx="1066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5057497"/>
            <a:ext cx="4118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S’(t) = - 0.001000087 s(t) + 0.0101644,</a:t>
            </a:r>
          </a:p>
          <a:p>
            <a:r>
              <a:rPr lang="en-US" dirty="0"/>
              <a:t> </a:t>
            </a:r>
            <a:r>
              <a:rPr lang="en-US" dirty="0" smtClean="0"/>
              <a:t>     S(0) = 1.047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3252" name="Picture 4" descr="C:\Users\Brian\AppData\Local\Temp\scl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06155"/>
            <a:ext cx="3613230" cy="222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13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394022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1-017-T-DiseaseSpread</a:t>
            </a:r>
          </a:p>
          <a:p>
            <a:endParaRPr lang="en-US" dirty="0"/>
          </a:p>
          <a:p>
            <a:r>
              <a:rPr lang="en-US" dirty="0" smtClean="0"/>
              <a:t>  Simulate the spread</a:t>
            </a:r>
          </a:p>
          <a:p>
            <a:r>
              <a:rPr lang="en-US" dirty="0" smtClean="0"/>
              <a:t>of disease with m&amp;m’s.</a:t>
            </a:r>
            <a:endParaRPr lang="en-US" dirty="0"/>
          </a:p>
        </p:txBody>
      </p:sp>
      <p:pic>
        <p:nvPicPr>
          <p:cNvPr id="47106" name="Picture 2" descr="C:\Users\Brian\AppData\Local\Temp\scl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95400"/>
            <a:ext cx="3106668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C:\Users\Brian\AppData\Local\Temp\scl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86050"/>
            <a:ext cx="284667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C:\Users\Brian\AppData\Local\Temp\scl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00600"/>
            <a:ext cx="2864735" cy="188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0" y="5334000"/>
            <a:ext cx="26691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m&amp;m in susceptible or</a:t>
            </a:r>
          </a:p>
          <a:p>
            <a:r>
              <a:rPr lang="en-US" dirty="0" smtClean="0"/>
              <a:t>tossed population touches</a:t>
            </a:r>
          </a:p>
          <a:p>
            <a:r>
              <a:rPr lang="en-US" dirty="0" smtClean="0"/>
              <a:t>infected “box” then that</a:t>
            </a:r>
          </a:p>
          <a:p>
            <a:r>
              <a:rPr lang="en-US" dirty="0" smtClean="0"/>
              <a:t>m&amp;m becomes infected.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48369" y="3654691"/>
            <a:ext cx="2488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Plot the data, estimate</a:t>
            </a:r>
          </a:p>
          <a:p>
            <a:r>
              <a:rPr lang="en-US" dirty="0" smtClean="0"/>
              <a:t>The parameters, r and K,</a:t>
            </a:r>
          </a:p>
          <a:p>
            <a:r>
              <a:rPr lang="en-US" dirty="0" smtClean="0"/>
              <a:t>and compare with data.</a:t>
            </a:r>
            <a:endParaRPr lang="en-US" dirty="0"/>
          </a:p>
        </p:txBody>
      </p:sp>
      <p:pic>
        <p:nvPicPr>
          <p:cNvPr id="47112" name="Picture 8" descr="C:\Users\Brian\AppData\Local\Temp\scl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077" y="2130007"/>
            <a:ext cx="2667000" cy="46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48369" y="1676400"/>
            <a:ext cx="2455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Build model. . . .  logistic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2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2" descr="C:\Users\Brian\AppData\Local\Temp\scl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6523892" cy="155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C:\Users\Brian\AppData\Local\Temp\scl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014" y="3091347"/>
            <a:ext cx="6686550" cy="344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22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2" descr="C:\Users\Brian\AppData\Local\Temp\scl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76" y="1447800"/>
            <a:ext cx="5365346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22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2" descr="C:\Users\Brian\AppData\Local\Temp\scl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68533"/>
            <a:ext cx="5182506" cy="547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22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Brian\AppData\Local\Temp\scl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24200"/>
            <a:ext cx="6683415" cy="279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2514600" y="25146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24200" y="2101334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Heart of SIMIODE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1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 descr="C:\Users\Brian\AppData\Local\Temp\scl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5486400" cy="555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533400" y="44196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200" y="4572000"/>
            <a:ext cx="13901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Summer NSF</a:t>
            </a:r>
          </a:p>
          <a:p>
            <a:r>
              <a:rPr lang="en-US" dirty="0" smtClean="0"/>
              <a:t>workshop</a:t>
            </a:r>
          </a:p>
          <a:p>
            <a:r>
              <a:rPr lang="en-US" dirty="0" smtClean="0"/>
              <a:t>participant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2" descr="C:\Users\Brian\AppData\Local\Temp\scl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136" y="1295400"/>
            <a:ext cx="6011263" cy="551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6" name="Picture 2" descr="C:\Users\Brian\AppData\Local\Temp\scl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493134"/>
            <a:ext cx="882978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2" name="Picture 2" descr="C:\Users\Brian\AppData\Local\Temp\scl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71285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5400" y="1379889"/>
            <a:ext cx="3648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Students share their excitement.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41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371600"/>
            <a:ext cx="7742761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SCUDEM features</a:t>
            </a:r>
          </a:p>
          <a:p>
            <a:endParaRPr lang="en-US" b="1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Student teams (undergraduate – high school) select one of three problems</a:t>
            </a:r>
          </a:p>
          <a:p>
            <a:pPr>
              <a:spcAft>
                <a:spcPts val="600"/>
              </a:spcAft>
            </a:pPr>
            <a:r>
              <a:rPr lang="en-US" dirty="0"/>
              <a:t> </a:t>
            </a:r>
            <a:r>
              <a:rPr lang="en-US" dirty="0" smtClean="0"/>
              <a:t>     (physical science/engineering, chemical/life science, or social science)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Prepare Executive Summary and 10 minute presentation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Work as a team at home institution - come to local site on Challenge Saturday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Incorporate additional information on Challenge Saturday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Faculty coach/mentor two part Faculty Development Workshop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Student fun MathBowl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10 minute Presentations – immediate constructive </a:t>
            </a:r>
            <a:r>
              <a:rPr lang="en-US" smtClean="0"/>
              <a:t>feedback from </a:t>
            </a:r>
            <a:r>
              <a:rPr lang="en-US" dirty="0" smtClean="0"/>
              <a:t>faculty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Awards and closing ceremony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 algn="ctr">
              <a:spcAft>
                <a:spcPts val="600"/>
              </a:spcAft>
            </a:pPr>
            <a:r>
              <a:rPr lang="en-US" b="1" dirty="0" smtClean="0"/>
              <a:t>SIMIODE prepares ALL MATERIALS.</a:t>
            </a:r>
          </a:p>
          <a:p>
            <a:pPr algn="ctr">
              <a:spcAft>
                <a:spcPts val="600"/>
              </a:spcAft>
            </a:pPr>
            <a:r>
              <a:rPr lang="en-US" b="1" dirty="0" smtClean="0"/>
              <a:t>SIMIODE provides  recruit materials and access to 100,000 faculty emails.</a:t>
            </a:r>
          </a:p>
          <a:p>
            <a:pPr algn="ctr">
              <a:spcAft>
                <a:spcPts val="600"/>
              </a:spcAft>
            </a:pPr>
            <a:r>
              <a:rPr lang="en-US" b="1" dirty="0" smtClean="0"/>
              <a:t>Assessment shows SCUDEM increases student self-efficacy for modeling.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1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0" name="Picture 2" descr="C:\Users\Brian\AppData\Local\Temp\scl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78579" cy="48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6" name="Picture 2" descr="C:\Users\Brian\AppData\Local\Temp\scl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1"/>
            <a:ext cx="5735257" cy="327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6453" y="5529590"/>
            <a:ext cx="875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Visit simiode.org/scudem   OR   just type scudem in Google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0009" y="5029200"/>
            <a:ext cx="7660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Host coordinators receive half of all the visiting teams’ $100 US Registration Fee.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6172200"/>
            <a:ext cx="4697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past problems and team submissions posted.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2971800"/>
            <a:ext cx="8793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Thank you for sharing your time with us.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41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C:\Users\Brian\AppData\Local\Temp\sc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589842" cy="520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6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16002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But let’s get personal first!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15362" name="Picture 2" descr="C:\Users\Brian\AppData\Local\Temp\scl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8153400" cy="270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6019800" y="2166473"/>
            <a:ext cx="2125401" cy="9577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6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C:\Users\Brian\AppData\Local\Temp\scl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3996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14600" y="5105400"/>
            <a:ext cx="1828800" cy="1219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Personal Dashboard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C:\Users\Brian\AppData\Local\Temp\scl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2850877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Brian\AppData\Local\Temp\scl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42954"/>
            <a:ext cx="5461706" cy="433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76200" y="2057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53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C:\Users\Brian\AppData\Local\Temp\scl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2850877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C:\Users\Brian\AppData\Local\Temp\scl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5302608" cy="467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04800" y="2895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5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631</Words>
  <Application>Microsoft Office PowerPoint</Application>
  <PresentationFormat>On-screen Show (4:3)</PresentationFormat>
  <Paragraphs>167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</cp:lastModifiedBy>
  <cp:revision>48</cp:revision>
  <cp:lastPrinted>2019-01-03T17:58:57Z</cp:lastPrinted>
  <dcterms:created xsi:type="dcterms:W3CDTF">2019-01-03T14:25:57Z</dcterms:created>
  <dcterms:modified xsi:type="dcterms:W3CDTF">2019-01-21T23:26:19Z</dcterms:modified>
</cp:coreProperties>
</file>