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58" r:id="rId8"/>
    <p:sldId id="279" r:id="rId9"/>
    <p:sldId id="275" r:id="rId10"/>
    <p:sldId id="276" r:id="rId11"/>
    <p:sldId id="277" r:id="rId12"/>
    <p:sldId id="259" r:id="rId13"/>
    <p:sldId id="260" r:id="rId14"/>
    <p:sldId id="262" r:id="rId15"/>
    <p:sldId id="263" r:id="rId16"/>
    <p:sldId id="278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60"/>
  </p:normalViewPr>
  <p:slideViewPr>
    <p:cSldViewPr>
      <p:cViewPr varScale="1">
        <p:scale>
          <a:sx n="132" d="100"/>
          <a:sy n="132" d="100"/>
        </p:scale>
        <p:origin x="-163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1538-16B1-47FE-9156-B9FC65F3C87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2AF1-4164-4DDC-ABEB-10FF4E47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4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1538-16B1-47FE-9156-B9FC65F3C87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2AF1-4164-4DDC-ABEB-10FF4E47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1538-16B1-47FE-9156-B9FC65F3C87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2AF1-4164-4DDC-ABEB-10FF4E47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1538-16B1-47FE-9156-B9FC65F3C87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2AF1-4164-4DDC-ABEB-10FF4E47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1538-16B1-47FE-9156-B9FC65F3C87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2AF1-4164-4DDC-ABEB-10FF4E47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4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1538-16B1-47FE-9156-B9FC65F3C87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2AF1-4164-4DDC-ABEB-10FF4E47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2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1538-16B1-47FE-9156-B9FC65F3C87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2AF1-4164-4DDC-ABEB-10FF4E47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1538-16B1-47FE-9156-B9FC65F3C87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2AF1-4164-4DDC-ABEB-10FF4E47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0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1538-16B1-47FE-9156-B9FC65F3C87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2AF1-4164-4DDC-ABEB-10FF4E47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7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1538-16B1-47FE-9156-B9FC65F3C87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2AF1-4164-4DDC-ABEB-10FF4E47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3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1538-16B1-47FE-9156-B9FC65F3C87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2AF1-4164-4DDC-ABEB-10FF4E47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9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31538-16B1-47FE-9156-B9FC65F3C87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2AF1-4164-4DDC-ABEB-10FF4E478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620" y="773289"/>
            <a:ext cx="782913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Project </a:t>
            </a:r>
            <a:r>
              <a:rPr lang="en-US" sz="2800" b="1" dirty="0" err="1" smtClean="0"/>
              <a:t>NExT</a:t>
            </a:r>
            <a:r>
              <a:rPr lang="en-US" sz="2800" b="1" dirty="0" smtClean="0"/>
              <a:t> Session - </a:t>
            </a:r>
            <a:r>
              <a:rPr lang="en-US" sz="2800" b="1" dirty="0"/>
              <a:t>New Experiences in Teaching</a:t>
            </a:r>
          </a:p>
          <a:p>
            <a:endParaRPr lang="en-US" b="1" i="1" dirty="0" smtClean="0"/>
          </a:p>
          <a:p>
            <a:pPr algn="ctr"/>
            <a:r>
              <a:rPr lang="en-US" b="1" i="1" dirty="0" smtClean="0"/>
              <a:t>Using </a:t>
            </a:r>
            <a:r>
              <a:rPr lang="en-US" b="1" i="1" dirty="0"/>
              <a:t>Mathematical Software: Effective Use of </a:t>
            </a:r>
            <a:endParaRPr lang="en-US" b="1" i="1" dirty="0" smtClean="0"/>
          </a:p>
          <a:p>
            <a:pPr algn="ctr"/>
            <a:r>
              <a:rPr lang="en-US" b="1" i="1" dirty="0" smtClean="0"/>
              <a:t>Computer </a:t>
            </a:r>
            <a:r>
              <a:rPr lang="en-US" b="1" i="1" dirty="0"/>
              <a:t>Software in Mathematics Classroom</a:t>
            </a:r>
            <a:r>
              <a:rPr lang="en-US" i="1" dirty="0"/>
              <a:t>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286000"/>
            <a:ext cx="68835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Personnel Computer Background – summer 1966 </a:t>
            </a:r>
            <a:r>
              <a:rPr lang="en-US" smtClean="0"/>
              <a:t>to present</a:t>
            </a:r>
            <a:endParaRPr lang="en-US" dirty="0" smtClean="0"/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 smtClean="0"/>
              <a:t>Use </a:t>
            </a:r>
            <a:r>
              <a:rPr lang="en-US" dirty="0" smtClean="0"/>
              <a:t>of computer in pre-differential equations course </a:t>
            </a:r>
            <a:r>
              <a:rPr lang="en-US" dirty="0" smtClean="0"/>
              <a:t>work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(3) </a:t>
            </a:r>
            <a:r>
              <a:rPr lang="en-US" dirty="0" smtClean="0"/>
              <a:t>Increase </a:t>
            </a:r>
            <a:r>
              <a:rPr lang="en-US" dirty="0"/>
              <a:t>computer utilization in a differential equations </a:t>
            </a:r>
            <a:r>
              <a:rPr lang="en-US" dirty="0" smtClean="0"/>
              <a:t>course </a:t>
            </a:r>
            <a:r>
              <a:rPr lang="en-US" dirty="0"/>
              <a:t>with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an </a:t>
            </a:r>
            <a:r>
              <a:rPr lang="en-US" dirty="0"/>
              <a:t>emphasis on </a:t>
            </a:r>
            <a:r>
              <a:rPr lang="en-US" dirty="0" smtClean="0"/>
              <a:t>parameter estimation </a:t>
            </a:r>
            <a:r>
              <a:rPr lang="en-US" dirty="0"/>
              <a:t>and the full cycle of </a:t>
            </a:r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31462" y="4572000"/>
            <a:ext cx="9175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Brian Winkel, Director, SIMIODE, Cornwall NY USA</a:t>
            </a:r>
          </a:p>
          <a:p>
            <a:pPr algn="ctr"/>
            <a:r>
              <a:rPr lang="en-US" sz="1600" dirty="0" smtClean="0"/>
              <a:t>Emeritus Professor of Mathematics, United States Military Academy, West Point NY USA</a:t>
            </a:r>
          </a:p>
          <a:p>
            <a:pPr algn="ctr"/>
            <a:r>
              <a:rPr lang="en-US" sz="1600" dirty="0" smtClean="0"/>
              <a:t>Emeritus Founding Editor </a:t>
            </a:r>
            <a:r>
              <a:rPr lang="en-US" sz="1600" i="1" dirty="0" smtClean="0"/>
              <a:t>PRIMUS – Problems, Resources, and Issues in Mathematics  Undergraduate Studies</a:t>
            </a:r>
            <a:endParaRPr lang="en-US" sz="1600" i="1" dirty="0"/>
          </a:p>
        </p:txBody>
      </p:sp>
      <p:pic>
        <p:nvPicPr>
          <p:cNvPr id="4098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56" y="5709443"/>
            <a:ext cx="49688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3993089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30" y="4728210"/>
            <a:ext cx="348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other boundary do we need?</a:t>
            </a:r>
            <a:endParaRPr 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0876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2052" idx="1"/>
          </p:cNvCxnSpPr>
          <p:nvPr/>
        </p:nvCxnSpPr>
        <p:spPr>
          <a:xfrm flipH="1" flipV="1">
            <a:off x="4038600" y="1584960"/>
            <a:ext cx="2438400" cy="161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2" idx="1"/>
          </p:cNvCxnSpPr>
          <p:nvPr/>
        </p:nvCxnSpPr>
        <p:spPr>
          <a:xfrm flipH="1">
            <a:off x="2362200" y="1746885"/>
            <a:ext cx="4114800" cy="9963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052" idx="1"/>
          </p:cNvCxnSpPr>
          <p:nvPr/>
        </p:nvCxnSpPr>
        <p:spPr>
          <a:xfrm flipH="1">
            <a:off x="3505200" y="1746885"/>
            <a:ext cx="2971800" cy="158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2819400"/>
            <a:ext cx="281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the arrows signify?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68409" y="304800"/>
            <a:ext cx="360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mathematics is in this picture?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486400"/>
            <a:ext cx="366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we get that other boundary?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3993089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724400"/>
            <a:ext cx="348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other boundary do we need?</a:t>
            </a:r>
            <a:endParaRPr 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0876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2052" idx="1"/>
          </p:cNvCxnSpPr>
          <p:nvPr/>
        </p:nvCxnSpPr>
        <p:spPr>
          <a:xfrm flipH="1" flipV="1">
            <a:off x="4038600" y="1584960"/>
            <a:ext cx="2438400" cy="161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2" idx="1"/>
          </p:cNvCxnSpPr>
          <p:nvPr/>
        </p:nvCxnSpPr>
        <p:spPr>
          <a:xfrm flipH="1">
            <a:off x="2362200" y="1746885"/>
            <a:ext cx="4114800" cy="9963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052" idx="1"/>
          </p:cNvCxnSpPr>
          <p:nvPr/>
        </p:nvCxnSpPr>
        <p:spPr>
          <a:xfrm flipH="1">
            <a:off x="3505200" y="1746885"/>
            <a:ext cx="2971800" cy="158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2819400"/>
            <a:ext cx="281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the arrows signify?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68409" y="304800"/>
            <a:ext cx="360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mathematics is in this picture?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486400"/>
            <a:ext cx="366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we get that other boundary?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70350"/>
            <a:ext cx="4343400" cy="269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3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096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Reference: Winkel, B. J. 2011</a:t>
            </a:r>
            <a:r>
              <a:rPr lang="en-US" sz="1400" dirty="0"/>
              <a:t>. Parameter estimates in </a:t>
            </a:r>
            <a:r>
              <a:rPr lang="en-US" sz="1400" dirty="0" smtClean="0"/>
              <a:t>differential equation </a:t>
            </a:r>
            <a:r>
              <a:rPr lang="en-US" sz="1400" dirty="0"/>
              <a:t>models for chemical kinetics. </a:t>
            </a:r>
            <a:r>
              <a:rPr lang="en-US" sz="1400" i="1" dirty="0" smtClean="0"/>
              <a:t>International Journal of Mathematical Education in Science and Technology</a:t>
            </a:r>
            <a:r>
              <a:rPr lang="en-US" sz="1400" dirty="0" smtClean="0"/>
              <a:t>.  42(1): 37-51.</a:t>
            </a:r>
            <a:endParaRPr lang="en-US" sz="1400" dirty="0"/>
          </a:p>
        </p:txBody>
      </p:sp>
      <p:pic>
        <p:nvPicPr>
          <p:cNvPr id="1026" name="Picture 2" descr="C:\Users\Brian\AppData\Local\Temp\sc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914400"/>
            <a:ext cx="4103501" cy="29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rian\AppData\Local\Temp\sc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19240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rian\AppData\Local\Temp\scl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57225"/>
            <a:ext cx="4329112" cy="43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rian\AppData\Local\Temp\scl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2" y="5638800"/>
            <a:ext cx="35528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rian\AppData\Local\Temp\scl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81600"/>
            <a:ext cx="20193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ian\AppData\Local\Temp\scl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09601"/>
            <a:ext cx="3429000" cy="6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ian\AppData\Local\Temp\scl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42647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rian\AppData\Local\Temp\scl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25336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rian\AppData\Local\Temp\scl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30" y="304800"/>
            <a:ext cx="531963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ian\AppData\Local\Temp\scl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216525" cy="34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rian\AppData\Local\Temp\scl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78813"/>
            <a:ext cx="3752850" cy="21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Brian\AppData\Local\Temp\scl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1" y="3886200"/>
            <a:ext cx="5411789" cy="27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Brian\AppData\Local\Temp\scl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1" y="4478813"/>
            <a:ext cx="42195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Brian\AppData\Local\Temp\scl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1" y="4953000"/>
            <a:ext cx="5064125" cy="8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9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096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Reference: Winkel, B. J. 2011</a:t>
            </a:r>
            <a:r>
              <a:rPr lang="en-US" sz="1400" dirty="0"/>
              <a:t>. Parameter Estimates </a:t>
            </a:r>
            <a:r>
              <a:rPr lang="en-US" sz="1400" dirty="0" smtClean="0"/>
              <a:t>in Differential </a:t>
            </a:r>
            <a:r>
              <a:rPr lang="en-US" sz="1400" dirty="0"/>
              <a:t>Equation </a:t>
            </a:r>
            <a:r>
              <a:rPr lang="en-US" sz="1400" dirty="0" smtClean="0"/>
              <a:t>Models for </a:t>
            </a:r>
            <a:r>
              <a:rPr lang="en-US" sz="1400" dirty="0"/>
              <a:t>Population </a:t>
            </a:r>
            <a:r>
              <a:rPr lang="en-US" sz="1400" dirty="0" smtClean="0"/>
              <a:t>Growth. </a:t>
            </a:r>
            <a:r>
              <a:rPr lang="en-US" sz="1400" i="1" dirty="0" smtClean="0"/>
              <a:t>PRIMUS</a:t>
            </a:r>
            <a:r>
              <a:rPr lang="en-US" sz="1400" dirty="0" smtClean="0"/>
              <a:t>. 21(2): 101-129.</a:t>
            </a:r>
            <a:endParaRPr lang="en-US" sz="1400" dirty="0"/>
          </a:p>
        </p:txBody>
      </p:sp>
      <p:pic>
        <p:nvPicPr>
          <p:cNvPr id="4100" name="Picture 4" descr="C:\Users\Brian\AppData\Local\Temp\scl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412"/>
            <a:ext cx="2359025" cy="46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rian\AppData\Local\Temp\scl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819525" cy="47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Brian\AppData\Local\Temp\scl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55501"/>
            <a:ext cx="3962400" cy="36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Brian\AppData\Local\Temp\scl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43" y="609600"/>
            <a:ext cx="4377316" cy="30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Brian\AppData\Local\Temp\scl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62781"/>
            <a:ext cx="2667000" cy="24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9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096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Reference: Winkel, B. J. 2011</a:t>
            </a:r>
            <a:r>
              <a:rPr lang="en-US" sz="1400" dirty="0"/>
              <a:t>. Parameter Estimates </a:t>
            </a:r>
            <a:r>
              <a:rPr lang="en-US" sz="1400" dirty="0" smtClean="0"/>
              <a:t>in Differential </a:t>
            </a:r>
            <a:r>
              <a:rPr lang="en-US" sz="1400" dirty="0"/>
              <a:t>Equation </a:t>
            </a:r>
            <a:r>
              <a:rPr lang="en-US" sz="1400" dirty="0" smtClean="0"/>
              <a:t>Models for </a:t>
            </a:r>
            <a:r>
              <a:rPr lang="en-US" sz="1400" dirty="0"/>
              <a:t>Population </a:t>
            </a:r>
            <a:r>
              <a:rPr lang="en-US" sz="1400" dirty="0" smtClean="0"/>
              <a:t>Growth. </a:t>
            </a:r>
            <a:r>
              <a:rPr lang="en-US" sz="1400" i="1" dirty="0" smtClean="0"/>
              <a:t>PRIMUS</a:t>
            </a:r>
            <a:r>
              <a:rPr lang="en-US" sz="1400" dirty="0" smtClean="0"/>
              <a:t>. 21(2): 101-129.</a:t>
            </a:r>
            <a:endParaRPr lang="en-US" sz="1400" dirty="0"/>
          </a:p>
        </p:txBody>
      </p:sp>
      <p:pic>
        <p:nvPicPr>
          <p:cNvPr id="4100" name="Picture 4" descr="C:\Users\Brian\AppData\Local\Temp\scl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412"/>
            <a:ext cx="2359025" cy="46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Brian\AppData\Local\Temp\scl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819525" cy="47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Brian\AppData\Local\Temp\scl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55501"/>
            <a:ext cx="3962400" cy="36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Brian\AppData\Local\Temp\scl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43" y="609600"/>
            <a:ext cx="4377316" cy="30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Brian\AppData\Local\Temp\scl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62781"/>
            <a:ext cx="2667000" cy="24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Brian\AppData\Local\Temp\scl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7" y="3584624"/>
            <a:ext cx="3496938" cy="216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810000" y="4114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34765" y="4419600"/>
            <a:ext cx="114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= 0.095</a:t>
            </a:r>
          </a:p>
          <a:p>
            <a:r>
              <a:rPr lang="en-US" dirty="0" smtClean="0"/>
              <a:t>K = 1029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rian\AppData\Local\Temp\scl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0"/>
            <a:ext cx="4229288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Brian\AppData\Local\Temp\scl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4330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039" y="356235"/>
            <a:ext cx="653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approach on parameter surface: (r, K/1000, SSE(r, K/1000)).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8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imiode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09442"/>
            <a:ext cx="49688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1828800"/>
            <a:ext cx="26314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 you. </a:t>
            </a:r>
          </a:p>
          <a:p>
            <a:r>
              <a:rPr lang="en-US" dirty="0"/>
              <a:t> </a:t>
            </a:r>
            <a:r>
              <a:rPr lang="en-US" dirty="0" smtClean="0"/>
              <a:t>    Time for more.</a:t>
            </a:r>
          </a:p>
          <a:p>
            <a:r>
              <a:rPr lang="en-US" dirty="0"/>
              <a:t> </a:t>
            </a:r>
            <a:r>
              <a:rPr lang="en-US" dirty="0" smtClean="0"/>
              <a:t>        Time for discussion.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BrianWinkel@simiode.org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8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0"/>
            <a:ext cx="8203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Reference: Winkel, B. J. 1997. In plane view: an exercise in visualization. </a:t>
            </a:r>
            <a:r>
              <a:rPr lang="en-US" sz="1400" i="1" dirty="0" smtClean="0"/>
              <a:t>International Journal of Mathematical</a:t>
            </a:r>
          </a:p>
          <a:p>
            <a:r>
              <a:rPr lang="en-US" sz="1400" i="1" dirty="0" smtClean="0"/>
              <a:t>Education in Science and Technology</a:t>
            </a:r>
            <a:r>
              <a:rPr lang="en-US" sz="1400" dirty="0" smtClean="0"/>
              <a:t>.  28 (4): 599-607.</a:t>
            </a:r>
            <a:endParaRPr lang="en-US" sz="1400" dirty="0"/>
          </a:p>
        </p:txBody>
      </p:sp>
      <p:pic>
        <p:nvPicPr>
          <p:cNvPr id="1028" name="Picture 4" descr="C:\Users\Brian\AppData\Local\Temp\sc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828800"/>
            <a:ext cx="4524375" cy="38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85" y="2286000"/>
            <a:ext cx="3900094" cy="281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3510" y="457200"/>
            <a:ext cx="7859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a point on a mountain slope how much surface can you </a:t>
            </a:r>
          </a:p>
          <a:p>
            <a:r>
              <a:rPr lang="en-US" sz="2400" dirty="0"/>
              <a:t>see on </a:t>
            </a:r>
            <a:r>
              <a:rPr lang="en-US" sz="2400" dirty="0" smtClean="0"/>
              <a:t>a mountain across the valley from where you sit?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5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8957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81000"/>
            <a:ext cx="3939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mathematical notions</a:t>
            </a:r>
          </a:p>
          <a:p>
            <a:r>
              <a:rPr lang="en-US" dirty="0" smtClean="0"/>
              <a:t>and strategies to enable you to address</a:t>
            </a:r>
          </a:p>
          <a:p>
            <a:r>
              <a:rPr lang="en-US" dirty="0" smtClean="0"/>
              <a:t>the following questions?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0" y="22860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much surface can you </a:t>
            </a:r>
            <a:r>
              <a:rPr lang="en-US" dirty="0" smtClean="0"/>
              <a:t> see </a:t>
            </a:r>
            <a:r>
              <a:rPr lang="en-US" dirty="0"/>
              <a:t>on a mountain across the valley from where you </a:t>
            </a:r>
            <a:r>
              <a:rPr lang="en-US" dirty="0" smtClean="0"/>
              <a:t>sit at blue dot?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8957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81000"/>
            <a:ext cx="3939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mathematical notions</a:t>
            </a:r>
          </a:p>
          <a:p>
            <a:r>
              <a:rPr lang="en-US" dirty="0" smtClean="0"/>
              <a:t>and strategies to enable you to address</a:t>
            </a:r>
          </a:p>
          <a:p>
            <a:r>
              <a:rPr lang="en-US" dirty="0" smtClean="0"/>
              <a:t>the following questions?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0" y="22860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much surface can you </a:t>
            </a:r>
            <a:r>
              <a:rPr lang="en-US" dirty="0" smtClean="0"/>
              <a:t> see </a:t>
            </a:r>
            <a:r>
              <a:rPr lang="en-US" dirty="0"/>
              <a:t>on a mountain across the valley from where you </a:t>
            </a:r>
            <a:r>
              <a:rPr lang="en-US" dirty="0" smtClean="0"/>
              <a:t>sit at blue dot?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3090291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is nearest point on </a:t>
            </a:r>
            <a:r>
              <a:rPr lang="en-US" dirty="0"/>
              <a:t>a mountain across the valley from where you </a:t>
            </a:r>
            <a:r>
              <a:rPr lang="en-US" dirty="0" smtClean="0"/>
              <a:t>sit at blue dot?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8957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81000"/>
            <a:ext cx="3939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mathematical notions</a:t>
            </a:r>
          </a:p>
          <a:p>
            <a:r>
              <a:rPr lang="en-US" dirty="0" smtClean="0"/>
              <a:t>and strategies to enable you to address</a:t>
            </a:r>
          </a:p>
          <a:p>
            <a:r>
              <a:rPr lang="en-US" dirty="0" smtClean="0"/>
              <a:t>the following questions?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0" y="22860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much surface can you </a:t>
            </a:r>
            <a:r>
              <a:rPr lang="en-US" dirty="0" smtClean="0"/>
              <a:t> see </a:t>
            </a:r>
            <a:r>
              <a:rPr lang="en-US" dirty="0"/>
              <a:t>on a mountain across the valley from where you </a:t>
            </a:r>
            <a:r>
              <a:rPr lang="en-US" dirty="0" smtClean="0"/>
              <a:t>sit at blue dot?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3090291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is nearest point on </a:t>
            </a:r>
            <a:r>
              <a:rPr lang="en-US" dirty="0"/>
              <a:t>a mountain across the valley from where you </a:t>
            </a:r>
            <a:r>
              <a:rPr lang="en-US" dirty="0" smtClean="0"/>
              <a:t>sit at blue dot?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600" y="3888936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is angle of highest (lowest) elevation to a point on </a:t>
            </a:r>
            <a:r>
              <a:rPr lang="en-US" dirty="0"/>
              <a:t>a mountain across the valley from where you </a:t>
            </a:r>
            <a:r>
              <a:rPr lang="en-US" dirty="0" smtClean="0"/>
              <a:t>sit at blue dot?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8957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81000"/>
            <a:ext cx="3939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mathematical notions</a:t>
            </a:r>
          </a:p>
          <a:p>
            <a:r>
              <a:rPr lang="en-US" dirty="0" smtClean="0"/>
              <a:t>and strategies to enable you to address</a:t>
            </a:r>
          </a:p>
          <a:p>
            <a:r>
              <a:rPr lang="en-US" dirty="0" smtClean="0"/>
              <a:t>the following questions?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0" y="22860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much surface can you </a:t>
            </a:r>
            <a:r>
              <a:rPr lang="en-US" dirty="0" smtClean="0"/>
              <a:t> see </a:t>
            </a:r>
            <a:r>
              <a:rPr lang="en-US" dirty="0"/>
              <a:t>on a mountain across the valley from where you </a:t>
            </a:r>
            <a:r>
              <a:rPr lang="en-US" dirty="0" smtClean="0"/>
              <a:t>sit at blue dot?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3090291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is nearest point on </a:t>
            </a:r>
            <a:r>
              <a:rPr lang="en-US" dirty="0"/>
              <a:t>a mountain across the valley from where you </a:t>
            </a:r>
            <a:r>
              <a:rPr lang="en-US" dirty="0" smtClean="0"/>
              <a:t>sit at blue dot?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5029200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Where should you position yourself on the mountain so that you see the most surface area on the mountain on the other side of the valley?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600" y="3888936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is angle of highest (lowest) elevation to a point on </a:t>
            </a:r>
            <a:r>
              <a:rPr lang="en-US" dirty="0"/>
              <a:t>a mountain across the valley from where you </a:t>
            </a:r>
            <a:r>
              <a:rPr lang="en-US" dirty="0" smtClean="0"/>
              <a:t>sit at blue dot?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3993089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68409" y="304800"/>
            <a:ext cx="360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mathematics is in this picture?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3810000"/>
            <a:ext cx="3849209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0876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3993089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068409" y="304800"/>
            <a:ext cx="360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mathematics is in this picture?</a:t>
            </a:r>
            <a:endParaRPr lang="en-US" dirty="0"/>
          </a:p>
        </p:txBody>
      </p:sp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0876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3993089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0876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2052" idx="1"/>
          </p:cNvCxnSpPr>
          <p:nvPr/>
        </p:nvCxnSpPr>
        <p:spPr>
          <a:xfrm flipH="1" flipV="1">
            <a:off x="4038600" y="1584960"/>
            <a:ext cx="2438400" cy="161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2" idx="1"/>
          </p:cNvCxnSpPr>
          <p:nvPr/>
        </p:nvCxnSpPr>
        <p:spPr>
          <a:xfrm flipH="1">
            <a:off x="2362200" y="1746885"/>
            <a:ext cx="4114800" cy="9963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052" idx="1"/>
          </p:cNvCxnSpPr>
          <p:nvPr/>
        </p:nvCxnSpPr>
        <p:spPr>
          <a:xfrm flipH="1">
            <a:off x="3505200" y="1746885"/>
            <a:ext cx="2971800" cy="158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2819400"/>
            <a:ext cx="281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the arrows signify?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68409" y="304800"/>
            <a:ext cx="360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mathematics is in this picture?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640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25</cp:revision>
  <dcterms:created xsi:type="dcterms:W3CDTF">2018-12-23T15:09:57Z</dcterms:created>
  <dcterms:modified xsi:type="dcterms:W3CDTF">2018-12-31T23:40:05Z</dcterms:modified>
</cp:coreProperties>
</file>