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49"/>
  </p:handoutMasterIdLst>
  <p:sldIdLst>
    <p:sldId id="271" r:id="rId2"/>
    <p:sldId id="272" r:id="rId3"/>
    <p:sldId id="275" r:id="rId4"/>
    <p:sldId id="276" r:id="rId5"/>
    <p:sldId id="277" r:id="rId6"/>
    <p:sldId id="278" r:id="rId7"/>
    <p:sldId id="279" r:id="rId8"/>
    <p:sldId id="285" r:id="rId9"/>
    <p:sldId id="286" r:id="rId10"/>
    <p:sldId id="284" r:id="rId11"/>
    <p:sldId id="287" r:id="rId12"/>
    <p:sldId id="288" r:id="rId13"/>
    <p:sldId id="281" r:id="rId14"/>
    <p:sldId id="289" r:id="rId15"/>
    <p:sldId id="282" r:id="rId16"/>
    <p:sldId id="307" r:id="rId17"/>
    <p:sldId id="305" r:id="rId18"/>
    <p:sldId id="306" r:id="rId19"/>
    <p:sldId id="283" r:id="rId20"/>
    <p:sldId id="294" r:id="rId21"/>
    <p:sldId id="290" r:id="rId22"/>
    <p:sldId id="291" r:id="rId23"/>
    <p:sldId id="303" r:id="rId24"/>
    <p:sldId id="319" r:id="rId25"/>
    <p:sldId id="295" r:id="rId26"/>
    <p:sldId id="296" r:id="rId27"/>
    <p:sldId id="297" r:id="rId28"/>
    <p:sldId id="308" r:id="rId29"/>
    <p:sldId id="298" r:id="rId30"/>
    <p:sldId id="299" r:id="rId31"/>
    <p:sldId id="300" r:id="rId32"/>
    <p:sldId id="301" r:id="rId33"/>
    <p:sldId id="293" r:id="rId34"/>
    <p:sldId id="309" r:id="rId35"/>
    <p:sldId id="318" r:id="rId36"/>
    <p:sldId id="314" r:id="rId37"/>
    <p:sldId id="315" r:id="rId38"/>
    <p:sldId id="316" r:id="rId39"/>
    <p:sldId id="317" r:id="rId40"/>
    <p:sldId id="310" r:id="rId41"/>
    <p:sldId id="311" r:id="rId42"/>
    <p:sldId id="320" r:id="rId43"/>
    <p:sldId id="321" r:id="rId44"/>
    <p:sldId id="322" r:id="rId45"/>
    <p:sldId id="324" r:id="rId46"/>
    <p:sldId id="325" r:id="rId47"/>
    <p:sldId id="331" r:id="rId4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2111" autoAdjust="0"/>
    <p:restoredTop sz="94660"/>
  </p:normalViewPr>
  <p:slideViewPr>
    <p:cSldViewPr>
      <p:cViewPr varScale="1">
        <p:scale>
          <a:sx n="132" d="100"/>
          <a:sy n="132" d="100"/>
        </p:scale>
        <p:origin x="-31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22C96F2-6EFA-4A84-9DF5-684D10D44B64}" type="datetimeFigureOut">
              <a:rPr lang="en-US" smtClean="0"/>
              <a:t>1/3/2019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3580356-3000-44E8-A3EB-208129B490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7985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78975-7556-46C7-A23B-8D757D88C3B4}" type="datetimeFigureOut">
              <a:rPr lang="en-US" smtClean="0"/>
              <a:t>1/3/2019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3109-5BEC-4BC8-B3A4-4BB637B06D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302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78975-7556-46C7-A23B-8D757D88C3B4}" type="datetimeFigureOut">
              <a:rPr lang="en-US" smtClean="0"/>
              <a:t>1/3/2019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3109-5BEC-4BC8-B3A4-4BB637B06D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3739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78975-7556-46C7-A23B-8D757D88C3B4}" type="datetimeFigureOut">
              <a:rPr lang="en-US" smtClean="0"/>
              <a:t>1/3/2019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3109-5BEC-4BC8-B3A4-4BB637B06D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1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78975-7556-46C7-A23B-8D757D88C3B4}" type="datetimeFigureOut">
              <a:rPr lang="en-US" smtClean="0"/>
              <a:t>1/3/2019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3109-5BEC-4BC8-B3A4-4BB637B06D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614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78975-7556-46C7-A23B-8D757D88C3B4}" type="datetimeFigureOut">
              <a:rPr lang="en-US" smtClean="0"/>
              <a:t>1/3/2019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3109-5BEC-4BC8-B3A4-4BB637B06D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3509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78975-7556-46C7-A23B-8D757D88C3B4}" type="datetimeFigureOut">
              <a:rPr lang="en-US" smtClean="0"/>
              <a:t>1/3/2019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3109-5BEC-4BC8-B3A4-4BB637B06D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176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78975-7556-46C7-A23B-8D757D88C3B4}" type="datetimeFigureOut">
              <a:rPr lang="en-US" smtClean="0"/>
              <a:t>1/3/2019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3109-5BEC-4BC8-B3A4-4BB637B06D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156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78975-7556-46C7-A23B-8D757D88C3B4}" type="datetimeFigureOut">
              <a:rPr lang="en-US" smtClean="0"/>
              <a:t>1/3/2019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3109-5BEC-4BC8-B3A4-4BB637B06D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746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78975-7556-46C7-A23B-8D757D88C3B4}" type="datetimeFigureOut">
              <a:rPr lang="en-US" smtClean="0"/>
              <a:t>1/3/2019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3109-5BEC-4BC8-B3A4-4BB637B06D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125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78975-7556-46C7-A23B-8D757D88C3B4}" type="datetimeFigureOut">
              <a:rPr lang="en-US" smtClean="0"/>
              <a:t>1/3/2019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3109-5BEC-4BC8-B3A4-4BB637B06D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7546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78975-7556-46C7-A23B-8D757D88C3B4}" type="datetimeFigureOut">
              <a:rPr lang="en-US" smtClean="0"/>
              <a:t>1/3/2019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3109-5BEC-4BC8-B3A4-4BB637B06D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7608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778975-7556-46C7-A23B-8D757D88C3B4}" type="datetimeFigureOut">
              <a:rPr lang="en-US" smtClean="0"/>
              <a:t>1/3/2019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33109-5BEC-4BC8-B3A4-4BB637B06D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335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nanohub.org/" TargetMode="External"/><Relationship Id="rId5" Type="http://schemas.openxmlformats.org/officeDocument/2006/relationships/hyperlink" Target="http://nanohub.org/groups/ncn" TargetMode="External"/><Relationship Id="rId4" Type="http://schemas.openxmlformats.org/officeDocument/2006/relationships/hyperlink" Target="http://www.rcac.purdue.edu/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SIMIODE\Images\AMS Talk 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81000"/>
            <a:ext cx="4848531" cy="1302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9600" y="1905000"/>
            <a:ext cx="829945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AMS Special Session  II</a:t>
            </a:r>
          </a:p>
          <a:p>
            <a:pPr algn="ctr"/>
            <a:r>
              <a:rPr lang="en-US" sz="2400" b="1" dirty="0" smtClean="0"/>
              <a:t> Using Modeling to Motivate the Study of Differential Equations</a:t>
            </a:r>
          </a:p>
          <a:p>
            <a:pPr algn="ctr"/>
            <a:endParaRPr lang="en-US" sz="2400" b="1" dirty="0"/>
          </a:p>
          <a:p>
            <a:pPr algn="ctr"/>
            <a:endParaRPr lang="en-US" sz="2400" b="1" dirty="0"/>
          </a:p>
        </p:txBody>
      </p:sp>
      <p:pic>
        <p:nvPicPr>
          <p:cNvPr id="2050" name="Picture 2" descr="Simiode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6137351"/>
            <a:ext cx="4191000" cy="633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47800" y="3505200"/>
            <a:ext cx="67460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Opportunities for Community in Using Modeling to </a:t>
            </a:r>
          </a:p>
          <a:p>
            <a:pPr algn="ctr"/>
            <a:r>
              <a:rPr lang="en-US" sz="2400" b="1" dirty="0" smtClean="0"/>
              <a:t>Teach Differential Equations at SIMIODE</a:t>
            </a:r>
            <a:endParaRPr 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209800" y="4876800"/>
            <a:ext cx="4811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Brian Winkel, Director SIMIODE, Cornwall NY USA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341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imiode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81000"/>
            <a:ext cx="7059379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4" name="Picture 2" descr="C:\Users\Brian\AppData\Local\Temp\scl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4000"/>
            <a:ext cx="2850877" cy="499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Brian\AppData\Local\Temp\scl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4876" y="1634022"/>
            <a:ext cx="4557036" cy="4771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05200" y="2745129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Think</a:t>
            </a:r>
          </a:p>
          <a:p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 Favorites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04800" y="3352800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7534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imiode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81000"/>
            <a:ext cx="7059379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4" name="Picture 2" descr="C:\Users\Brian\AppData\Local\Temp\scl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4000"/>
            <a:ext cx="2850877" cy="499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C:\Users\Brian\AppData\Local\Temp\scl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618527"/>
            <a:ext cx="5143416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304800" y="3733800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4589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imiode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81000"/>
            <a:ext cx="7059379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4" name="Picture 2" descr="C:\Users\Brian\AppData\Local\Temp\scl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4000"/>
            <a:ext cx="2850877" cy="499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>
            <a:off x="304800" y="4572000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0482" name="Picture 2" descr="C:\Users\Brian\AppData\Local\Temp\scl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676400"/>
            <a:ext cx="5328192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4589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imiode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81000"/>
            <a:ext cx="7059379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0" name="Picture 2" descr="C:\Users\Brian\AppData\Local\Temp\scl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542326"/>
            <a:ext cx="5346809" cy="4782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Brian\AppData\Local\Temp\scl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4000"/>
            <a:ext cx="2850877" cy="499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316375" y="5410200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6601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imiode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81000"/>
            <a:ext cx="7059379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6" name="Picture 2" descr="C:\Users\Brian\AppData\Local\Temp\scl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447800"/>
            <a:ext cx="6589842" cy="5204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3276600" y="2971800"/>
            <a:ext cx="1981200" cy="1600200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9664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imiode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81000"/>
            <a:ext cx="7059379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6" name="Picture 2" descr="C:\Users\Brian\AppData\Local\Temp\scl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1" y="1444311"/>
            <a:ext cx="3657600" cy="120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Users\Brian\AppData\Local\Temp\scl1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9954" y="2743200"/>
            <a:ext cx="4288457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>
            <a:off x="1600200" y="2648136"/>
            <a:ext cx="2971800" cy="8570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H="1">
            <a:off x="1676400" y="1600200"/>
            <a:ext cx="2209800" cy="838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6601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imiode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81000"/>
            <a:ext cx="7059379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6" name="Picture 2" descr="C:\Users\Brian\AppData\Local\Temp\scl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447800"/>
            <a:ext cx="6589842" cy="5204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3276600" y="2971800"/>
            <a:ext cx="1981200" cy="1600200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" name="Straight Arrow Connector 2"/>
          <p:cNvCxnSpPr/>
          <p:nvPr/>
        </p:nvCxnSpPr>
        <p:spPr>
          <a:xfrm flipH="1">
            <a:off x="5181600" y="2667000"/>
            <a:ext cx="2286000" cy="381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7576894" y="2209800"/>
            <a:ext cx="109857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Click here</a:t>
            </a:r>
          </a:p>
          <a:p>
            <a:r>
              <a:rPr lang="en-US" dirty="0" smtClean="0"/>
              <a:t>to go to</a:t>
            </a:r>
          </a:p>
          <a:p>
            <a:r>
              <a:rPr lang="en-US" dirty="0" smtClean="0"/>
              <a:t>set of</a:t>
            </a:r>
          </a:p>
          <a:p>
            <a:r>
              <a:rPr lang="en-US" dirty="0" smtClean="0"/>
              <a:t>Modeling</a:t>
            </a:r>
          </a:p>
          <a:p>
            <a:r>
              <a:rPr lang="en-US" dirty="0" smtClean="0"/>
              <a:t>Scenarios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918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imiode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81000"/>
            <a:ext cx="7059379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4" name="Picture 2" descr="C:\Users\Brian\AppData\Local\Temp\scl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722" y="1295400"/>
            <a:ext cx="6770077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16" name="Picture 4" descr="C:\Users\Brian\AppData\Local\Temp\scl2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960" y="4038600"/>
            <a:ext cx="6705599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>
            <a:off x="609600" y="2438400"/>
            <a:ext cx="685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0976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imiode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81000"/>
            <a:ext cx="7059379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4" name="Picture 2" descr="C:\Users\Brian\AppData\Local\Temp\scl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722" y="1295400"/>
            <a:ext cx="6770077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16" name="Picture 4" descr="C:\Users\Brian\AppData\Local\Temp\scl2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960" y="4038600"/>
            <a:ext cx="6705599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>
            <a:off x="609600" y="2438400"/>
            <a:ext cx="685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>
            <a:off x="6934201" y="2133600"/>
            <a:ext cx="1523999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7696200" y="5181600"/>
            <a:ext cx="457200" cy="152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133144" y="4996934"/>
            <a:ext cx="963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Abstract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 flipH="1" flipV="1">
            <a:off x="7703916" y="6019800"/>
            <a:ext cx="525684" cy="152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8281197" y="5943600"/>
            <a:ext cx="6671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Main</a:t>
            </a:r>
          </a:p>
          <a:p>
            <a:r>
              <a:rPr lang="en-US" dirty="0" smtClean="0"/>
              <a:t>  file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5954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imiode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81000"/>
            <a:ext cx="7059379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2" descr="C:\Users\Brian\AppData\Local\Temp\scl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295400"/>
            <a:ext cx="3843182" cy="544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H="1" flipV="1">
            <a:off x="5138582" y="1600200"/>
            <a:ext cx="1186018" cy="304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6324600" y="182880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Main file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5110360" y="1828800"/>
            <a:ext cx="1519040" cy="838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629400" y="2514600"/>
            <a:ext cx="239693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Modifiable LaTeX file</a:t>
            </a:r>
          </a:p>
          <a:p>
            <a:r>
              <a:rPr lang="en-US" dirty="0" smtClean="0"/>
              <a:t>Images, data, videos,</a:t>
            </a:r>
          </a:p>
          <a:p>
            <a:r>
              <a:rPr lang="en-US" dirty="0" smtClean="0"/>
              <a:t>spreadsheet, programs,</a:t>
            </a:r>
          </a:p>
          <a:p>
            <a:r>
              <a:rPr lang="en-US" dirty="0"/>
              <a:t> </a:t>
            </a:r>
            <a:r>
              <a:rPr lang="en-US" dirty="0" smtClean="0"/>
              <a:t>     etc.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1981200" y="3224389"/>
            <a:ext cx="4724400" cy="20461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5334000" y="4572000"/>
            <a:ext cx="1575485" cy="13022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941989" y="4637112"/>
            <a:ext cx="963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Abstract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5110360" y="6293957"/>
            <a:ext cx="1651684" cy="11955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877859" y="6044179"/>
            <a:ext cx="917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Citation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601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imiode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81000"/>
            <a:ext cx="7059379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90600" y="1447800"/>
            <a:ext cx="7150484" cy="46782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The basics</a:t>
            </a:r>
          </a:p>
          <a:p>
            <a:endParaRPr lang="en-US" b="1" dirty="0"/>
          </a:p>
          <a:p>
            <a:r>
              <a:rPr lang="en-US" sz="2800" b="1" dirty="0" smtClean="0"/>
              <a:t>                      ALL IS </a:t>
            </a:r>
            <a:r>
              <a:rPr lang="en-US" sz="2800" b="1" dirty="0" smtClean="0">
                <a:solidFill>
                  <a:srgbClr val="C00000"/>
                </a:solidFill>
              </a:rPr>
              <a:t>FREE</a:t>
            </a:r>
            <a:r>
              <a:rPr lang="en-US" sz="2800" b="1" dirty="0" smtClean="0"/>
              <a:t> IN SIMIODE!</a:t>
            </a:r>
          </a:p>
          <a:p>
            <a:endParaRPr lang="en-US" b="1" dirty="0"/>
          </a:p>
          <a:p>
            <a:r>
              <a:rPr lang="en-US" b="1" dirty="0" smtClean="0"/>
              <a:t>SIMIODE is a 501(c)3 nonprofit organization.</a:t>
            </a:r>
          </a:p>
          <a:p>
            <a:endParaRPr lang="en-US" b="1" dirty="0"/>
          </a:p>
          <a:p>
            <a:r>
              <a:rPr lang="en-US" b="1" dirty="0" smtClean="0"/>
              <a:t>SIMIODE  began in Spring 2013.</a:t>
            </a:r>
          </a:p>
          <a:p>
            <a:endParaRPr lang="en-US" b="1" dirty="0"/>
          </a:p>
          <a:p>
            <a:r>
              <a:rPr lang="en-US" b="1" dirty="0" smtClean="0"/>
              <a:t>SIMIODE is HUBZero platform.</a:t>
            </a:r>
          </a:p>
          <a:p>
            <a:endParaRPr lang="en-US" b="1" dirty="0"/>
          </a:p>
          <a:p>
            <a:r>
              <a:rPr lang="en-US" b="1" dirty="0" smtClean="0"/>
              <a:t>SIMIODE is dedicated to providing resources and community.</a:t>
            </a:r>
          </a:p>
          <a:p>
            <a:endParaRPr lang="en-US" b="1" dirty="0"/>
          </a:p>
          <a:p>
            <a:r>
              <a:rPr lang="en-US" b="1" dirty="0" smtClean="0"/>
              <a:t>SIMIODE supports the use of modeling in teaching differential equations.</a:t>
            </a:r>
          </a:p>
          <a:p>
            <a:endParaRPr lang="en-US" b="1" dirty="0"/>
          </a:p>
          <a:p>
            <a:r>
              <a:rPr lang="en-US" b="1" dirty="0" smtClean="0"/>
              <a:t>SIMIODE is funded by the National Science Foundation.</a:t>
            </a:r>
          </a:p>
          <a:p>
            <a:endParaRPr lang="en-US" dirty="0"/>
          </a:p>
        </p:txBody>
      </p:sp>
      <p:pic>
        <p:nvPicPr>
          <p:cNvPr id="3074" name="Picture 2" descr="D:\SIMIODE\Images\NS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5715000"/>
            <a:ext cx="1085909" cy="1085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4367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imiode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81000"/>
            <a:ext cx="7059379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2" descr="C:\Users\Brian\AppData\Local\Temp\scl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295400"/>
            <a:ext cx="3843182" cy="544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H="1" flipV="1">
            <a:off x="5138582" y="1600200"/>
            <a:ext cx="1186018" cy="304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6324600" y="182880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Main file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5110360" y="1828800"/>
            <a:ext cx="1519040" cy="838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629400" y="2514600"/>
            <a:ext cx="239693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Modifiable LaTeX file</a:t>
            </a:r>
          </a:p>
          <a:p>
            <a:r>
              <a:rPr lang="en-US" dirty="0" smtClean="0"/>
              <a:t>Images, data, videos,</a:t>
            </a:r>
          </a:p>
          <a:p>
            <a:r>
              <a:rPr lang="en-US" dirty="0" smtClean="0"/>
              <a:t>spreadsheet, programs,</a:t>
            </a:r>
          </a:p>
          <a:p>
            <a:r>
              <a:rPr lang="en-US" dirty="0"/>
              <a:t> </a:t>
            </a:r>
            <a:r>
              <a:rPr lang="en-US" dirty="0" smtClean="0"/>
              <a:t>     etc.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1981200" y="3224389"/>
            <a:ext cx="4724400" cy="20461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5334000" y="4572000"/>
            <a:ext cx="1575485" cy="13022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941989" y="4637112"/>
            <a:ext cx="963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Abstract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5110360" y="6293957"/>
            <a:ext cx="1651684" cy="11955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877859" y="6044179"/>
            <a:ext cx="917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Citation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685800" y="2013466"/>
            <a:ext cx="3276600" cy="13132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07056" y="3333256"/>
            <a:ext cx="117141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Published</a:t>
            </a:r>
          </a:p>
          <a:p>
            <a:r>
              <a:rPr lang="en-US" sz="1600" dirty="0" smtClean="0"/>
              <a:t>under most</a:t>
            </a:r>
          </a:p>
          <a:p>
            <a:r>
              <a:rPr lang="en-US" sz="1600" dirty="0" smtClean="0"/>
              <a:t>generous</a:t>
            </a:r>
          </a:p>
          <a:p>
            <a:r>
              <a:rPr lang="en-US" sz="1600" dirty="0" smtClean="0"/>
              <a:t>Creative</a:t>
            </a:r>
          </a:p>
          <a:p>
            <a:r>
              <a:rPr lang="en-US" sz="1600" dirty="0" smtClean="0"/>
              <a:t>Commons</a:t>
            </a:r>
          </a:p>
          <a:p>
            <a:r>
              <a:rPr lang="en-US" sz="1600" dirty="0" smtClean="0"/>
              <a:t>license.</a:t>
            </a:r>
            <a:endParaRPr lang="en-US" sz="1600" dirty="0"/>
          </a:p>
        </p:txBody>
      </p:sp>
      <p:sp>
        <p:nvSpPr>
          <p:cNvPr id="12" name="Rounded Rectangle 11"/>
          <p:cNvSpPr/>
          <p:nvPr/>
        </p:nvSpPr>
        <p:spPr>
          <a:xfrm>
            <a:off x="3124200" y="3048000"/>
            <a:ext cx="381000" cy="228600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2590800" y="3276600"/>
            <a:ext cx="609600" cy="43832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222991" y="3716924"/>
            <a:ext cx="901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Valued!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410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imiode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81000"/>
            <a:ext cx="7059379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0" name="Picture 2" descr="C:\Users\Brian\AppData\Local\Temp\scl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475772"/>
            <a:ext cx="3962400" cy="5277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34000" y="2286000"/>
            <a:ext cx="319433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Teacher version</a:t>
            </a:r>
          </a:p>
          <a:p>
            <a:r>
              <a:rPr lang="en-US" dirty="0" smtClean="0"/>
              <a:t>Student version has no abstract,</a:t>
            </a:r>
          </a:p>
          <a:p>
            <a:r>
              <a:rPr lang="en-US" dirty="0" smtClean="0"/>
              <a:t>no keywords, and no tags. </a:t>
            </a:r>
          </a:p>
          <a:p>
            <a:r>
              <a:rPr lang="en-US" dirty="0" smtClean="0"/>
              <a:t>No emails from authors.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334000" y="5638800"/>
            <a:ext cx="318241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Student version would just have</a:t>
            </a:r>
          </a:p>
          <a:p>
            <a:r>
              <a:rPr lang="en-US" dirty="0" smtClean="0"/>
              <a:t>statement and no teacher</a:t>
            </a:r>
          </a:p>
          <a:p>
            <a:r>
              <a:rPr lang="en-US" dirty="0" smtClean="0"/>
              <a:t>Comments.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346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imiode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81000"/>
            <a:ext cx="7059379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6" name="Picture 2" descr="C:\Users\Brian\AppData\Local\Temp\scl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828800"/>
            <a:ext cx="6858000" cy="176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8" name="Picture 4" descr="C:\Users\Brian\AppData\Local\Temp\scl1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276600"/>
            <a:ext cx="6619875" cy="216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1346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imiode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81000"/>
            <a:ext cx="7059379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8" name="Picture 2" descr="C:\Users\Brian\AppData\Local\Temp\scl1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00200"/>
            <a:ext cx="662940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315200" y="3429000"/>
            <a:ext cx="162929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Comments for</a:t>
            </a:r>
          </a:p>
          <a:p>
            <a:r>
              <a:rPr lang="en-US" dirty="0" smtClean="0"/>
              <a:t>teachers both</a:t>
            </a:r>
          </a:p>
          <a:p>
            <a:r>
              <a:rPr lang="en-US" dirty="0" smtClean="0"/>
              <a:t>at end in a </a:t>
            </a:r>
          </a:p>
          <a:p>
            <a:r>
              <a:rPr lang="en-US" dirty="0" smtClean="0"/>
              <a:t>COMMENTS</a:t>
            </a:r>
          </a:p>
          <a:p>
            <a:r>
              <a:rPr lang="en-US" dirty="0" smtClean="0"/>
              <a:t>section or in</a:t>
            </a:r>
          </a:p>
          <a:p>
            <a:r>
              <a:rPr lang="en-US" dirty="0" smtClean="0"/>
              <a:t>text  itself, but</a:t>
            </a:r>
          </a:p>
          <a:p>
            <a:r>
              <a:rPr lang="en-US" dirty="0" smtClean="0"/>
              <a:t>only in Teacher</a:t>
            </a:r>
          </a:p>
          <a:p>
            <a:r>
              <a:rPr lang="en-US" dirty="0" smtClean="0"/>
              <a:t>version.</a:t>
            </a:r>
            <a:endParaRPr lang="en-US" dirty="0"/>
          </a:p>
        </p:txBody>
      </p:sp>
      <p:sp>
        <p:nvSpPr>
          <p:cNvPr id="3" name="Right Brace 2"/>
          <p:cNvSpPr/>
          <p:nvPr/>
        </p:nvSpPr>
        <p:spPr>
          <a:xfrm>
            <a:off x="7010400" y="2819400"/>
            <a:ext cx="228600" cy="2917924"/>
          </a:xfrm>
          <a:prstGeom prst="rightBrac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652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imiode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81000"/>
            <a:ext cx="7059379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0" name="Picture 2" descr="C:\Users\Brian\AppData\Local\Temp\scl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74273"/>
            <a:ext cx="7048453" cy="4774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Left Arrow 2"/>
          <p:cNvSpPr/>
          <p:nvPr/>
        </p:nvSpPr>
        <p:spPr>
          <a:xfrm>
            <a:off x="7391400" y="2819400"/>
            <a:ext cx="533400" cy="304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391400" y="3352800"/>
            <a:ext cx="1447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All resources</a:t>
            </a:r>
          </a:p>
          <a:p>
            <a:r>
              <a:rPr lang="en-US" dirty="0" smtClean="0"/>
              <a:t>in which the</a:t>
            </a:r>
          </a:p>
          <a:p>
            <a:r>
              <a:rPr lang="en-US" dirty="0" smtClean="0"/>
              <a:t>word logistic</a:t>
            </a:r>
          </a:p>
          <a:p>
            <a:r>
              <a:rPr lang="en-US" dirty="0" smtClean="0"/>
              <a:t>appears.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7467600" y="1905000"/>
            <a:ext cx="1651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Incidentally . . 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150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imiode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81000"/>
            <a:ext cx="7059379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6" name="Picture 2" descr="C:\Users\Brian\AppData\Local\Temp\scl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362200"/>
            <a:ext cx="7091485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14400" y="1524000"/>
            <a:ext cx="6103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Navigate to other Resources – in this case Technique Narratives</a:t>
            </a:r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2057400" y="1893332"/>
            <a:ext cx="762000" cy="115466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6914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imiode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81000"/>
            <a:ext cx="7059379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2" name="Picture 2" descr="C:\Users\Brian\AppData\Local\Temp\scl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-136525"/>
            <a:ext cx="14487525" cy="599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V="1">
            <a:off x="2819400" y="4876800"/>
            <a:ext cx="2133600" cy="1219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990600" y="6172200"/>
            <a:ext cx="20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What is this about?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6914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imiode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81000"/>
            <a:ext cx="7059379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8" name="Picture 2" descr="C:\Users\Brian\AppData\Local\Temp\scl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295400"/>
            <a:ext cx="4130097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6914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imiode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81000"/>
            <a:ext cx="7059379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6" name="Picture 2" descr="C:\Users\Brian\AppData\Local\Temp\scl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447800"/>
            <a:ext cx="6589842" cy="5204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3276600" y="2971800"/>
            <a:ext cx="1981200" cy="1676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5486400" y="4953000"/>
            <a:ext cx="2057400" cy="1600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5486400" y="2971800"/>
            <a:ext cx="2057400" cy="18288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96200" y="2057400"/>
            <a:ext cx="12462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Something </a:t>
            </a:r>
          </a:p>
          <a:p>
            <a:r>
              <a:rPr lang="en-US" dirty="0" smtClean="0"/>
              <a:t>Different!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6629400" y="2590800"/>
            <a:ext cx="1066800" cy="381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0287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imiode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81000"/>
            <a:ext cx="7059379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4" name="Picture 2" descr="C:\Users\Brian\AppData\Local\Temp\scl2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71600"/>
            <a:ext cx="5562600" cy="5370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477000" y="2094147"/>
            <a:ext cx="2430858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Potential Scenario Ideas</a:t>
            </a:r>
          </a:p>
          <a:p>
            <a:endParaRPr lang="en-US" dirty="0"/>
          </a:p>
          <a:p>
            <a:r>
              <a:rPr lang="en-US" dirty="0" smtClean="0"/>
              <a:t>Articles, talks, reviews,</a:t>
            </a:r>
          </a:p>
          <a:p>
            <a:r>
              <a:rPr lang="en-US" dirty="0" smtClean="0"/>
              <a:t>etc. to give you ideas to</a:t>
            </a:r>
          </a:p>
          <a:p>
            <a:r>
              <a:rPr lang="en-US" dirty="0" smtClean="0"/>
              <a:t>develop your own or</a:t>
            </a:r>
          </a:p>
          <a:p>
            <a:r>
              <a:rPr lang="en-US" dirty="0" smtClean="0"/>
              <a:t>your students’ projects.</a:t>
            </a:r>
          </a:p>
          <a:p>
            <a:endParaRPr lang="en-US" dirty="0"/>
          </a:p>
          <a:p>
            <a:r>
              <a:rPr lang="en-US" dirty="0" smtClean="0"/>
              <a:t>There are hundreds of</a:t>
            </a:r>
          </a:p>
          <a:p>
            <a:r>
              <a:rPr lang="en-US" dirty="0" smtClean="0"/>
              <a:t>Potential Scenario Ideas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6400800" y="1905000"/>
            <a:ext cx="2514600" cy="289560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6914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imiode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81000"/>
            <a:ext cx="7059379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 descr="C:\Users\Brian\AppData\Local\Temp\scl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581" y="1371600"/>
            <a:ext cx="6683415" cy="2799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7200" y="4504480"/>
            <a:ext cx="828399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HUBzero® is an </a:t>
            </a:r>
            <a:r>
              <a:rPr lang="en-US" b="1" dirty="0"/>
              <a:t>open source software platform </a:t>
            </a:r>
            <a:r>
              <a:rPr lang="en-US" dirty="0"/>
              <a:t>for building powerful websites </a:t>
            </a:r>
            <a:endParaRPr lang="en-US" dirty="0" smtClean="0"/>
          </a:p>
          <a:p>
            <a:r>
              <a:rPr lang="en-US" dirty="0" smtClean="0"/>
              <a:t>that </a:t>
            </a:r>
            <a:r>
              <a:rPr lang="en-US" dirty="0"/>
              <a:t>host analytical tools, publish data, share resources, collaborate and </a:t>
            </a:r>
            <a:endParaRPr lang="en-US" dirty="0" smtClean="0"/>
          </a:p>
          <a:p>
            <a:r>
              <a:rPr lang="en-US" dirty="0" smtClean="0"/>
              <a:t>build </a:t>
            </a:r>
            <a:r>
              <a:rPr lang="en-US" dirty="0"/>
              <a:t>communities in a single web-based ecosystem.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Originally </a:t>
            </a:r>
            <a:r>
              <a:rPr lang="en-US" dirty="0"/>
              <a:t>created by researchers at </a:t>
            </a:r>
            <a:r>
              <a:rPr lang="en-US" dirty="0">
                <a:hlinkClick r:id="rId4"/>
              </a:rPr>
              <a:t>Purdue University</a:t>
            </a:r>
            <a:r>
              <a:rPr lang="en-US" dirty="0"/>
              <a:t> in conjunction with the </a:t>
            </a:r>
            <a:endParaRPr lang="en-US" dirty="0" smtClean="0"/>
          </a:p>
          <a:p>
            <a:r>
              <a:rPr lang="en-US" dirty="0" smtClean="0"/>
              <a:t>NSF-sponsored</a:t>
            </a:r>
            <a:r>
              <a:rPr lang="en-US" dirty="0"/>
              <a:t> </a:t>
            </a:r>
            <a:r>
              <a:rPr lang="en-US" dirty="0">
                <a:hlinkClick r:id="rId5"/>
              </a:rPr>
              <a:t>Network for Computational Nanotechnology</a:t>
            </a:r>
            <a:r>
              <a:rPr lang="en-US" dirty="0"/>
              <a:t> to support </a:t>
            </a:r>
            <a:r>
              <a:rPr lang="en-US" u="sng" dirty="0">
                <a:hlinkClick r:id="rId6"/>
              </a:rPr>
              <a:t>nanoHUB.org</a:t>
            </a:r>
            <a:r>
              <a:rPr lang="en-US" dirty="0"/>
              <a:t>,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HUBzero platform now supports over 60+ science gateways built from the </a:t>
            </a:r>
            <a:endParaRPr lang="en-US" dirty="0" smtClean="0"/>
          </a:p>
          <a:p>
            <a:r>
              <a:rPr lang="en-US" dirty="0" smtClean="0"/>
              <a:t>HUBzero </a:t>
            </a:r>
            <a:r>
              <a:rPr lang="en-US" dirty="0"/>
              <a:t>platform with a collective of over 2 million visitors a year.</a:t>
            </a:r>
          </a:p>
        </p:txBody>
      </p:sp>
    </p:spTree>
    <p:extLst>
      <p:ext uri="{BB962C8B-B14F-4D97-AF65-F5344CB8AC3E}">
        <p14:creationId xmlns:p14="http://schemas.microsoft.com/office/powerpoint/2010/main" val="971534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imiode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81000"/>
            <a:ext cx="7059379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4" descr="C:\Users\Brian\AppData\Local\Temp\scl2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95400"/>
            <a:ext cx="6303241" cy="5449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102476" y="1524000"/>
            <a:ext cx="189019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Annotated review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or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Actual material</a:t>
            </a:r>
          </a:p>
          <a:p>
            <a:endParaRPr lang="en-US" dirty="0"/>
          </a:p>
          <a:p>
            <a:r>
              <a:rPr lang="en-US" dirty="0" smtClean="0"/>
              <a:t>If not then there</a:t>
            </a:r>
          </a:p>
          <a:p>
            <a:r>
              <a:rPr lang="en-US" dirty="0" smtClean="0"/>
              <a:t>is reference given.</a:t>
            </a:r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 flipH="1" flipV="1">
            <a:off x="6324600" y="1524000"/>
            <a:ext cx="777876" cy="304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6914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imiode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81000"/>
            <a:ext cx="7059379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6" name="Picture 2" descr="C:\Users\Brian\AppData\Local\Temp\scl2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295400"/>
            <a:ext cx="6400800" cy="535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6914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imiode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81000"/>
            <a:ext cx="7059379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2" name="Picture 2" descr="C:\Users\Brian\AppData\Local\Temp\scl2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468" y="1371600"/>
            <a:ext cx="4503642" cy="5301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6914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imiode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81000"/>
            <a:ext cx="7059379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8" name="Picture 2" descr="C:\Users\Brian\AppData\Local\Temp\scl2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371600"/>
            <a:ext cx="5011777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</a:p>
        </p:txBody>
      </p:sp>
      <p:pic>
        <p:nvPicPr>
          <p:cNvPr id="24586" name="Picture 10" descr="C:\Users\Brian\AppData\Local\Temp\scl3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7131" y="4343400"/>
            <a:ext cx="3495675" cy="208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47131" y="1682188"/>
            <a:ext cx="3842206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4-023-T-MysteryCircuit-TeacherVersion</a:t>
            </a:r>
          </a:p>
          <a:p>
            <a:endParaRPr lang="en-US" dirty="0"/>
          </a:p>
          <a:p>
            <a:r>
              <a:rPr lang="en-US" dirty="0" smtClean="0"/>
              <a:t>Each student given different input</a:t>
            </a:r>
          </a:p>
          <a:p>
            <a:r>
              <a:rPr lang="en-US" dirty="0"/>
              <a:t>v</a:t>
            </a:r>
            <a:r>
              <a:rPr lang="en-US" dirty="0" smtClean="0"/>
              <a:t>oltage frequency V1(t) and asked for</a:t>
            </a:r>
          </a:p>
          <a:p>
            <a:r>
              <a:rPr lang="en-US" dirty="0" smtClean="0"/>
              <a:t>homework to compute gain, i.e. ratio</a:t>
            </a:r>
          </a:p>
          <a:p>
            <a:r>
              <a:rPr lang="en-US" dirty="0" smtClean="0"/>
              <a:t>of output voltage to input voltage.</a:t>
            </a:r>
          </a:p>
          <a:p>
            <a:endParaRPr lang="en-US" dirty="0" smtClean="0"/>
          </a:p>
          <a:p>
            <a:r>
              <a:rPr lang="en-US" dirty="0" smtClean="0"/>
              <a:t>Gain plotted and compared to model.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346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imiode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81000"/>
            <a:ext cx="7059379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6" name="Picture 2" descr="C:\Users\Brian\AppData\Local\Temp\scl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524000"/>
            <a:ext cx="2971800" cy="2982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4800" y="1676400"/>
            <a:ext cx="265277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1-005-T-OilSlick</a:t>
            </a:r>
          </a:p>
          <a:p>
            <a:endParaRPr lang="en-US" dirty="0"/>
          </a:p>
          <a:p>
            <a:r>
              <a:rPr lang="en-US" dirty="0" smtClean="0"/>
              <a:t>Given data model size</a:t>
            </a:r>
          </a:p>
          <a:p>
            <a:r>
              <a:rPr lang="en-US" dirty="0" smtClean="0"/>
              <a:t>of oil slick.</a:t>
            </a:r>
          </a:p>
          <a:p>
            <a:endParaRPr lang="en-US" dirty="0"/>
          </a:p>
          <a:p>
            <a:r>
              <a:rPr lang="en-US" dirty="0" smtClean="0"/>
              <a:t>Frustration as usually</a:t>
            </a:r>
          </a:p>
          <a:p>
            <a:r>
              <a:rPr lang="en-US" dirty="0" smtClean="0"/>
              <a:t>we plot something against</a:t>
            </a:r>
          </a:p>
          <a:p>
            <a:r>
              <a:rPr lang="en-US" dirty="0" smtClean="0"/>
              <a:t>time.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96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imiode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81000"/>
            <a:ext cx="7059379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6" name="Picture 2" descr="C:\Users\Brian\AppData\Local\Temp\scl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524000"/>
            <a:ext cx="2971800" cy="2982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4800" y="1676400"/>
            <a:ext cx="2895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1-005-T-OilSlick</a:t>
            </a:r>
          </a:p>
          <a:p>
            <a:endParaRPr lang="en-US" dirty="0"/>
          </a:p>
          <a:p>
            <a:r>
              <a:rPr lang="en-US" dirty="0" smtClean="0"/>
              <a:t>Given data model size</a:t>
            </a:r>
          </a:p>
          <a:p>
            <a:r>
              <a:rPr lang="en-US" dirty="0" smtClean="0"/>
              <a:t>of oil slick.</a:t>
            </a:r>
          </a:p>
          <a:p>
            <a:endParaRPr lang="en-US" dirty="0"/>
          </a:p>
          <a:p>
            <a:r>
              <a:rPr lang="en-US" dirty="0" smtClean="0"/>
              <a:t>Frustration as usually</a:t>
            </a:r>
            <a:r>
              <a:rPr lang="en-US" dirty="0" smtClean="0"/>
              <a:t> we </a:t>
            </a:r>
            <a:endParaRPr lang="en-US" dirty="0" smtClean="0"/>
          </a:p>
          <a:p>
            <a:r>
              <a:rPr lang="en-US" dirty="0" smtClean="0"/>
              <a:t>plot something against time.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477000" y="2709296"/>
            <a:ext cx="16697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Times unknown</a:t>
            </a:r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>
            <a:off x="3672551" y="5266363"/>
            <a:ext cx="10668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953000" y="5057497"/>
            <a:ext cx="41181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S’(t) = - 0.001000087 s(t) + 0.0101644,</a:t>
            </a:r>
          </a:p>
          <a:p>
            <a:r>
              <a:rPr lang="en-US" dirty="0"/>
              <a:t> </a:t>
            </a:r>
            <a:r>
              <a:rPr lang="en-US" dirty="0" smtClean="0"/>
              <a:t>     S(0) = 1.047 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3252" name="Picture 4" descr="C:\Users\Brian\AppData\Local\Temp\scl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506155"/>
            <a:ext cx="3613230" cy="2224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7134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imiode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81000"/>
            <a:ext cx="7059379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200" y="1394022"/>
            <a:ext cx="2362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1-017-T-DiseaseSpread</a:t>
            </a:r>
          </a:p>
          <a:p>
            <a:endParaRPr lang="en-US" dirty="0"/>
          </a:p>
          <a:p>
            <a:r>
              <a:rPr lang="en-US" dirty="0" smtClean="0"/>
              <a:t>  Simulate the spread</a:t>
            </a:r>
          </a:p>
          <a:p>
            <a:r>
              <a:rPr lang="en-US" dirty="0" smtClean="0"/>
              <a:t>of disease with m&amp;m’s.</a:t>
            </a:r>
            <a:endParaRPr lang="en-US" dirty="0"/>
          </a:p>
        </p:txBody>
      </p:sp>
      <p:pic>
        <p:nvPicPr>
          <p:cNvPr id="47106" name="Picture 2" descr="C:\Users\Brian\AppData\Local\Temp\scl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295400"/>
            <a:ext cx="3106668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08" name="Picture 4" descr="C:\Users\Brian\AppData\Local\Temp\scl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686050"/>
            <a:ext cx="2846676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10" name="Picture 6" descr="C:\Users\Brian\AppData\Local\Temp\scl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800600"/>
            <a:ext cx="2864735" cy="1888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52800" y="5334000"/>
            <a:ext cx="266912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If m&amp;m in susceptible or</a:t>
            </a:r>
          </a:p>
          <a:p>
            <a:r>
              <a:rPr lang="en-US" dirty="0" smtClean="0"/>
              <a:t>tossed population touches</a:t>
            </a:r>
          </a:p>
          <a:p>
            <a:r>
              <a:rPr lang="en-US" dirty="0" smtClean="0"/>
              <a:t>infected “box” then that</a:t>
            </a:r>
          </a:p>
          <a:p>
            <a:r>
              <a:rPr lang="en-US" dirty="0" smtClean="0"/>
              <a:t>m&amp;m </a:t>
            </a:r>
            <a:r>
              <a:rPr lang="en-US" dirty="0" smtClean="0"/>
              <a:t>becomes infected.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548369" y="3654691"/>
            <a:ext cx="24885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Plot the data, estimate</a:t>
            </a:r>
          </a:p>
          <a:p>
            <a:r>
              <a:rPr lang="en-US" dirty="0" smtClean="0"/>
              <a:t>The parameters, r and K,</a:t>
            </a:r>
          </a:p>
          <a:p>
            <a:r>
              <a:rPr lang="en-US" dirty="0" smtClean="0"/>
              <a:t>and compare with data.</a:t>
            </a:r>
            <a:endParaRPr lang="en-US" dirty="0"/>
          </a:p>
        </p:txBody>
      </p:sp>
      <p:pic>
        <p:nvPicPr>
          <p:cNvPr id="47112" name="Picture 8" descr="C:\Users\Brian\AppData\Local\Temp\scl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6077" y="2130007"/>
            <a:ext cx="2667000" cy="464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548369" y="1676400"/>
            <a:ext cx="2455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Build model. . . .  logistic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229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imiode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81000"/>
            <a:ext cx="7059379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2" name="Picture 2" descr="C:\Users\Brian\AppData\Local\Temp\scl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24000"/>
            <a:ext cx="6523892" cy="1554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84" name="Picture 4" descr="C:\Users\Brian\AppData\Local\Temp\scl1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014" y="3091347"/>
            <a:ext cx="6686550" cy="3443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9229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imiode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81000"/>
            <a:ext cx="7059379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58" name="Picture 2" descr="C:\Users\Brian\AppData\Local\Temp\scl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076" y="1447800"/>
            <a:ext cx="5365346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9229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imiode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81000"/>
            <a:ext cx="7059379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4" name="Picture 2" descr="C:\Users\Brian\AppData\Local\Temp\scl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268533"/>
            <a:ext cx="5182506" cy="5472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9229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imiode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81000"/>
            <a:ext cx="7059379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Users\Brian\AppData\Local\Temp\scl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124200"/>
            <a:ext cx="6683415" cy="2799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H="1">
            <a:off x="2514600" y="2514600"/>
            <a:ext cx="838200" cy="685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124200" y="2101334"/>
            <a:ext cx="18710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Heart of SIMIODE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118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imiode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81000"/>
            <a:ext cx="7059379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2" name="Picture 2" descr="C:\Users\Brian\AppData\Local\Temp\scl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219200"/>
            <a:ext cx="5486400" cy="5559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>
            <a:off x="533400" y="4419600"/>
            <a:ext cx="9144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76200" y="4572000"/>
            <a:ext cx="13901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Summer NSF</a:t>
            </a:r>
          </a:p>
          <a:p>
            <a:r>
              <a:rPr lang="en-US" dirty="0" smtClean="0"/>
              <a:t>workshop</a:t>
            </a:r>
          </a:p>
          <a:p>
            <a:r>
              <a:rPr lang="en-US" dirty="0" smtClean="0"/>
              <a:t>participant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96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imiode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81000"/>
            <a:ext cx="7059379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78" name="Picture 2" descr="C:\Users\Brian\AppData\Local\Temp\scl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1136" y="1295400"/>
            <a:ext cx="6011263" cy="5511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796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imiode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81000"/>
            <a:ext cx="7059379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6" name="Picture 2" descr="C:\Users\Brian\AppData\Local\Temp\scl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1493134"/>
            <a:ext cx="8829789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13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imiode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81000"/>
            <a:ext cx="7059379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2" name="Picture 2" descr="C:\Users\Brian\AppData\Local\Temp\scl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447800"/>
            <a:ext cx="712850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105400" y="1379889"/>
            <a:ext cx="36488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Students share their excitement.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0413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imiode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81000"/>
            <a:ext cx="7059379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3400" y="1371600"/>
            <a:ext cx="7742761" cy="51706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SCUDEM features</a:t>
            </a:r>
          </a:p>
          <a:p>
            <a:endParaRPr lang="en-US" b="1" dirty="0" smtClean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Student teams (undergraduate – high school) select one of three problems</a:t>
            </a:r>
          </a:p>
          <a:p>
            <a:pPr>
              <a:spcAft>
                <a:spcPts val="600"/>
              </a:spcAft>
            </a:pPr>
            <a:r>
              <a:rPr lang="en-US" dirty="0"/>
              <a:t> </a:t>
            </a:r>
            <a:r>
              <a:rPr lang="en-US" dirty="0" smtClean="0"/>
              <a:t>     (physical science/engineering, chemical/life science, or social science)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Prepare Executive Summary and 10 minute presentation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Work as a team at home institution - come to local site on Challenge Saturday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Incorporate additional information on Challenge Saturday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Faculty coach/mentor two part Faculty Development Workshop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Student fun MathBowl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10 minute Presentations – immediate constructive </a:t>
            </a:r>
            <a:r>
              <a:rPr lang="en-US" smtClean="0"/>
              <a:t>feedback from </a:t>
            </a:r>
            <a:r>
              <a:rPr lang="en-US" dirty="0" smtClean="0"/>
              <a:t>faculty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Awards and closing ceremony</a:t>
            </a:r>
          </a:p>
          <a:p>
            <a:pPr>
              <a:spcAft>
                <a:spcPts val="600"/>
              </a:spcAft>
            </a:pPr>
            <a:endParaRPr lang="en-US" dirty="0"/>
          </a:p>
          <a:p>
            <a:pPr algn="ctr">
              <a:spcAft>
                <a:spcPts val="600"/>
              </a:spcAft>
            </a:pPr>
            <a:r>
              <a:rPr lang="en-US" b="1" dirty="0" smtClean="0"/>
              <a:t>SIMIODE prepares ALL MATERIALS.</a:t>
            </a:r>
          </a:p>
          <a:p>
            <a:pPr algn="ctr">
              <a:spcAft>
                <a:spcPts val="600"/>
              </a:spcAft>
            </a:pPr>
            <a:r>
              <a:rPr lang="en-US" b="1" dirty="0" smtClean="0"/>
              <a:t>SIMIODE provides  recruit materials and access to 100,000 faculty emails.</a:t>
            </a:r>
          </a:p>
          <a:p>
            <a:pPr algn="ctr">
              <a:spcAft>
                <a:spcPts val="600"/>
              </a:spcAft>
            </a:pPr>
            <a:r>
              <a:rPr lang="en-US" b="1" dirty="0" smtClean="0"/>
              <a:t>Assessment shows SCUDEM increases student self-efficacy for modeling.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413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imiode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81000"/>
            <a:ext cx="7059379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0" name="Picture 2" descr="C:\Users\Brian\AppData\Local\Temp\scl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0"/>
            <a:ext cx="8278579" cy="4842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13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imiode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81000"/>
            <a:ext cx="7059379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6" name="Picture 2" descr="C:\Users\Brian\AppData\Local\Temp\scl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600201"/>
            <a:ext cx="5735257" cy="3278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6453" y="5529590"/>
            <a:ext cx="87589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Visit simiode.org/scudem   OR   just type scudem in Google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690009" y="5029200"/>
            <a:ext cx="76605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Host coordinators receive half of all the visiting teams’ $100 US Registration Fee.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981200" y="6172200"/>
            <a:ext cx="46976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All past problems and team submissions posted.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3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imiode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81000"/>
            <a:ext cx="7059379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8600" y="2971800"/>
            <a:ext cx="87932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Thank you for sharing your time with us.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0413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imiode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81000"/>
            <a:ext cx="7059379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6" name="Picture 2" descr="C:\Users\Brian\AppData\Local\Temp\scl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447800"/>
            <a:ext cx="6589842" cy="5204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6601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imiode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81000"/>
            <a:ext cx="7059379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90800" y="1600200"/>
            <a:ext cx="533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But let’s get personal first!</a:t>
            </a:r>
            <a:endParaRPr lang="en-US" sz="3600" b="1" dirty="0">
              <a:solidFill>
                <a:srgbClr val="C00000"/>
              </a:solidFill>
            </a:endParaRPr>
          </a:p>
        </p:txBody>
      </p:sp>
      <p:pic>
        <p:nvPicPr>
          <p:cNvPr id="15362" name="Picture 2" descr="C:\Users\Brian\AppData\Local\Temp\scl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0"/>
            <a:ext cx="8153400" cy="2704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6019800" y="2166473"/>
            <a:ext cx="2125401" cy="95772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6601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imiode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81000"/>
            <a:ext cx="7059379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8" name="Picture 2" descr="C:\Users\Brian\AppData\Local\Temp\scl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95400"/>
            <a:ext cx="8839969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2514600" y="5105400"/>
            <a:ext cx="1828800" cy="1219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Personal Dashboard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601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imiode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81000"/>
            <a:ext cx="7059379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4" name="Picture 2" descr="C:\Users\Brian\AppData\Local\Temp\scl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0"/>
            <a:ext cx="2850877" cy="499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C:\Users\Brian\AppData\Local\Temp\scl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642954"/>
            <a:ext cx="5461706" cy="433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>
            <a:off x="76200" y="2057400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7534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imiode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81000"/>
            <a:ext cx="7059379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4" name="Picture 2" descr="C:\Users\Brian\AppData\Local\Temp\scl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4000"/>
            <a:ext cx="2850877" cy="499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C:\Users\Brian\AppData\Local\Temp\scl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600200"/>
            <a:ext cx="5302608" cy="4671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304800" y="2895600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4589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475</TotalTime>
  <Words>631</Words>
  <Application>Microsoft Office PowerPoint</Application>
  <PresentationFormat>On-screen Show (4:3)</PresentationFormat>
  <Paragraphs>167</Paragraphs>
  <Slides>47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Brian</dc:creator>
  <cp:lastModifiedBy>Brian</cp:lastModifiedBy>
  <cp:revision>48</cp:revision>
  <cp:lastPrinted>2019-01-03T17:58:57Z</cp:lastPrinted>
  <dcterms:created xsi:type="dcterms:W3CDTF">2019-01-03T14:25:57Z</dcterms:created>
  <dcterms:modified xsi:type="dcterms:W3CDTF">2019-01-03T22:21:15Z</dcterms:modified>
</cp:coreProperties>
</file>